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sldIdLst>
    <p:sldId id="479" r:id="rId5"/>
    <p:sldId id="531" r:id="rId6"/>
    <p:sldId id="510" r:id="rId7"/>
    <p:sldId id="516" r:id="rId8"/>
    <p:sldId id="533" r:id="rId9"/>
    <p:sldId id="519" r:id="rId10"/>
    <p:sldId id="517" r:id="rId11"/>
    <p:sldId id="534" r:id="rId12"/>
    <p:sldId id="530" r:id="rId13"/>
    <p:sldId id="527" r:id="rId14"/>
    <p:sldId id="528" r:id="rId15"/>
    <p:sldId id="529" r:id="rId16"/>
    <p:sldId id="526" r:id="rId17"/>
    <p:sldId id="498" r:id="rId18"/>
    <p:sldId id="497" r:id="rId19"/>
    <p:sldId id="494" r:id="rId20"/>
    <p:sldId id="525" r:id="rId21"/>
    <p:sldId id="496" r:id="rId22"/>
    <p:sldId id="487" r:id="rId23"/>
    <p:sldId id="499" r:id="rId24"/>
    <p:sldId id="503" r:id="rId25"/>
    <p:sldId id="504" r:id="rId26"/>
    <p:sldId id="505" r:id="rId27"/>
    <p:sldId id="506" r:id="rId28"/>
    <p:sldId id="507" r:id="rId29"/>
    <p:sldId id="508" r:id="rId30"/>
    <p:sldId id="509" r:id="rId31"/>
    <p:sldId id="518" r:id="rId32"/>
    <p:sldId id="521" r:id="rId33"/>
    <p:sldId id="522" r:id="rId34"/>
    <p:sldId id="524" r:id="rId35"/>
    <p:sldId id="523" r:id="rId36"/>
    <p:sldId id="515" r:id="rId37"/>
    <p:sldId id="514" r:id="rId38"/>
    <p:sldId id="482" r:id="rId39"/>
    <p:sldId id="513" r:id="rId40"/>
    <p:sldId id="495" r:id="rId41"/>
    <p:sldId id="491" r:id="rId42"/>
    <p:sldId id="492" r:id="rId43"/>
    <p:sldId id="501" r:id="rId44"/>
    <p:sldId id="502" r:id="rId45"/>
    <p:sldId id="490" r:id="rId46"/>
    <p:sldId id="489" r:id="rId47"/>
    <p:sldId id="480" r:id="rId48"/>
    <p:sldId id="484" r:id="rId49"/>
    <p:sldId id="485" r:id="rId50"/>
    <p:sldId id="486" r:id="rId51"/>
    <p:sldId id="445" r:id="rId52"/>
    <p:sldId id="446" r:id="rId53"/>
    <p:sldId id="404" r:id="rId54"/>
    <p:sldId id="447" r:id="rId55"/>
    <p:sldId id="449" r:id="rId56"/>
    <p:sldId id="450" r:id="rId57"/>
    <p:sldId id="440" r:id="rId58"/>
    <p:sldId id="452" r:id="rId59"/>
    <p:sldId id="453" r:id="rId60"/>
    <p:sldId id="457" r:id="rId61"/>
    <p:sldId id="459" r:id="rId62"/>
    <p:sldId id="460" r:id="rId63"/>
    <p:sldId id="461" r:id="rId64"/>
    <p:sldId id="469" r:id="rId65"/>
    <p:sldId id="462" r:id="rId66"/>
    <p:sldId id="463" r:id="rId67"/>
    <p:sldId id="464" r:id="rId68"/>
    <p:sldId id="465" r:id="rId69"/>
    <p:sldId id="466" r:id="rId70"/>
    <p:sldId id="467" r:id="rId71"/>
    <p:sldId id="473" r:id="rId72"/>
    <p:sldId id="475" r:id="rId73"/>
    <p:sldId id="470" r:id="rId74"/>
    <p:sldId id="471" r:id="rId75"/>
    <p:sldId id="472" r:id="rId76"/>
    <p:sldId id="474" r:id="rId77"/>
    <p:sldId id="456" r:id="rId78"/>
    <p:sldId id="476" r:id="rId79"/>
    <p:sldId id="478" r:id="rId80"/>
    <p:sldId id="477" r:id="rId81"/>
    <p:sldId id="454" r:id="rId82"/>
    <p:sldId id="455" r:id="rId83"/>
    <p:sldId id="451" r:id="rId84"/>
    <p:sldId id="436" r:id="rId85"/>
    <p:sldId id="439" r:id="rId86"/>
  </p:sldIdLst>
  <p:sldSz cx="17345025" cy="9752013"/>
  <p:notesSz cx="7104063" cy="10234613"/>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A8DB4-1442-4A8A-BD3C-9FDCB8371015}">
          <p14:sldIdLst>
            <p14:sldId id="479"/>
            <p14:sldId id="531"/>
            <p14:sldId id="510"/>
            <p14:sldId id="516"/>
            <p14:sldId id="533"/>
            <p14:sldId id="519"/>
            <p14:sldId id="517"/>
            <p14:sldId id="534"/>
            <p14:sldId id="530"/>
            <p14:sldId id="527"/>
            <p14:sldId id="528"/>
            <p14:sldId id="529"/>
            <p14:sldId id="526"/>
            <p14:sldId id="498"/>
            <p14:sldId id="497"/>
            <p14:sldId id="494"/>
            <p14:sldId id="525"/>
            <p14:sldId id="496"/>
            <p14:sldId id="487"/>
            <p14:sldId id="499"/>
            <p14:sldId id="503"/>
            <p14:sldId id="504"/>
            <p14:sldId id="505"/>
            <p14:sldId id="506"/>
            <p14:sldId id="507"/>
            <p14:sldId id="508"/>
            <p14:sldId id="509"/>
            <p14:sldId id="518"/>
            <p14:sldId id="521"/>
            <p14:sldId id="522"/>
            <p14:sldId id="524"/>
            <p14:sldId id="523"/>
            <p14:sldId id="515"/>
            <p14:sldId id="514"/>
            <p14:sldId id="482"/>
            <p14:sldId id="513"/>
            <p14:sldId id="495"/>
            <p14:sldId id="491"/>
            <p14:sldId id="492"/>
            <p14:sldId id="501"/>
            <p14:sldId id="502"/>
            <p14:sldId id="490"/>
            <p14:sldId id="489"/>
            <p14:sldId id="480"/>
            <p14:sldId id="484"/>
            <p14:sldId id="485"/>
            <p14:sldId id="486"/>
            <p14:sldId id="445"/>
            <p14:sldId id="446"/>
            <p14:sldId id="404"/>
            <p14:sldId id="447"/>
            <p14:sldId id="449"/>
            <p14:sldId id="450"/>
            <p14:sldId id="440"/>
            <p14:sldId id="452"/>
            <p14:sldId id="453"/>
            <p14:sldId id="457"/>
            <p14:sldId id="459"/>
            <p14:sldId id="460"/>
            <p14:sldId id="461"/>
            <p14:sldId id="469"/>
            <p14:sldId id="462"/>
            <p14:sldId id="463"/>
            <p14:sldId id="464"/>
            <p14:sldId id="465"/>
            <p14:sldId id="466"/>
            <p14:sldId id="467"/>
            <p14:sldId id="473"/>
            <p14:sldId id="475"/>
            <p14:sldId id="470"/>
            <p14:sldId id="471"/>
            <p14:sldId id="472"/>
            <p14:sldId id="474"/>
            <p14:sldId id="456"/>
            <p14:sldId id="476"/>
            <p14:sldId id="478"/>
            <p14:sldId id="477"/>
            <p14:sldId id="454"/>
            <p14:sldId id="455"/>
            <p14:sldId id="451"/>
            <p14:sldId id="436"/>
            <p14:sldId id="4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979DF-05C9-4B4E-8268-E8C60A5D22F1}" v="2" dt="2023-02-22T12:20:34.723"/>
    <p1510:client id="{2B2BF46A-E8C5-4B30-BA77-C6D97FEAC707}" v="5" dt="2023-02-22T11:17:26.994"/>
  </p1510:revLst>
</p1510:revInfo>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25" autoAdjust="0"/>
    <p:restoredTop sz="89189" autoAdjust="0"/>
  </p:normalViewPr>
  <p:slideViewPr>
    <p:cSldViewPr snapToGrid="0">
      <p:cViewPr varScale="1">
        <p:scale>
          <a:sx n="52" d="100"/>
          <a:sy n="52" d="100"/>
        </p:scale>
        <p:origin x="62" y="29"/>
      </p:cViewPr>
      <p:guideLst/>
    </p:cSldViewPr>
  </p:slideViewPr>
  <p:notesTextViewPr>
    <p:cViewPr>
      <p:scale>
        <a:sx n="3" d="2"/>
        <a:sy n="3" d="2"/>
      </p:scale>
      <p:origin x="0" y="0"/>
    </p:cViewPr>
  </p:notesTextViewPr>
  <p:sorterViewPr>
    <p:cViewPr varScale="1">
      <p:scale>
        <a:sx n="100" d="100"/>
        <a:sy n="100" d="100"/>
      </p:scale>
      <p:origin x="0" y="-888"/>
    </p:cViewPr>
  </p:sorterViewPr>
  <p:notesViewPr>
    <p:cSldViewPr snapToGrid="0">
      <p:cViewPr varScale="1">
        <p:scale>
          <a:sx n="84" d="100"/>
          <a:sy n="84" d="100"/>
        </p:scale>
        <p:origin x="316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 Martin Moen" userId="acb04081-05fc-4e8a-b9c3-5811c42990c6" providerId="ADAL" clId="{072979DF-05C9-4B4E-8268-E8C60A5D22F1}"/>
    <pc:docChg chg="undo redo custSel addSld delSld modSld sldOrd modSection">
      <pc:chgData name="Ole Martin Moen" userId="acb04081-05fc-4e8a-b9c3-5811c42990c6" providerId="ADAL" clId="{072979DF-05C9-4B4E-8268-E8C60A5D22F1}" dt="2023-02-22T13:03:25.023" v="16" actId="20577"/>
      <pc:docMkLst>
        <pc:docMk/>
      </pc:docMkLst>
      <pc:sldChg chg="del">
        <pc:chgData name="Ole Martin Moen" userId="acb04081-05fc-4e8a-b9c3-5811c42990c6" providerId="ADAL" clId="{072979DF-05C9-4B4E-8268-E8C60A5D22F1}" dt="2023-02-22T12:11:18.706" v="0" actId="47"/>
        <pc:sldMkLst>
          <pc:docMk/>
          <pc:sldMk cId="809002034" sldId="520"/>
        </pc:sldMkLst>
      </pc:sldChg>
      <pc:sldChg chg="addSp modSp mod ord">
        <pc:chgData name="Ole Martin Moen" userId="acb04081-05fc-4e8a-b9c3-5811c42990c6" providerId="ADAL" clId="{072979DF-05C9-4B4E-8268-E8C60A5D22F1}" dt="2023-02-22T13:03:25.023" v="16" actId="20577"/>
        <pc:sldMkLst>
          <pc:docMk/>
          <pc:sldMk cId="3724894087" sldId="530"/>
        </pc:sldMkLst>
        <pc:spChg chg="add mod">
          <ac:chgData name="Ole Martin Moen" userId="acb04081-05fc-4e8a-b9c3-5811c42990c6" providerId="ADAL" clId="{072979DF-05C9-4B4E-8268-E8C60A5D22F1}" dt="2023-02-22T12:15:52.644" v="14" actId="1076"/>
          <ac:spMkLst>
            <pc:docMk/>
            <pc:sldMk cId="3724894087" sldId="530"/>
            <ac:spMk id="2" creationId="{54B5D08F-91FF-4C25-3DFE-2AB911A0F554}"/>
          </ac:spMkLst>
        </pc:spChg>
        <pc:spChg chg="mod">
          <ac:chgData name="Ole Martin Moen" userId="acb04081-05fc-4e8a-b9c3-5811c42990c6" providerId="ADAL" clId="{072979DF-05C9-4B4E-8268-E8C60A5D22F1}" dt="2023-02-22T13:03:25.023" v="16" actId="20577"/>
          <ac:spMkLst>
            <pc:docMk/>
            <pc:sldMk cId="3724894087" sldId="530"/>
            <ac:spMk id="12" creationId="{83C7CE68-9A23-4151-A473-79F3599CF84E}"/>
          </ac:spMkLst>
        </pc:spChg>
      </pc:sldChg>
      <pc:sldChg chg="del">
        <pc:chgData name="Ole Martin Moen" userId="acb04081-05fc-4e8a-b9c3-5811c42990c6" providerId="ADAL" clId="{072979DF-05C9-4B4E-8268-E8C60A5D22F1}" dt="2023-02-22T12:14:26.298" v="3" actId="47"/>
        <pc:sldMkLst>
          <pc:docMk/>
          <pc:sldMk cId="2456676896" sldId="532"/>
        </pc:sldMkLst>
      </pc:sldChg>
      <pc:sldChg chg="add">
        <pc:chgData name="Ole Martin Moen" userId="acb04081-05fc-4e8a-b9c3-5811c42990c6" providerId="ADAL" clId="{072979DF-05C9-4B4E-8268-E8C60A5D22F1}" dt="2023-02-22T12:20:34.707" v="15"/>
        <pc:sldMkLst>
          <pc:docMk/>
          <pc:sldMk cId="3276814973" sldId="5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Plassholder for dato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BB7B040-7AAC-4A31-805D-A772300221D6}" type="datetimeFigureOut">
              <a:rPr lang="en-US" smtClean="0"/>
              <a:t>2/22/2023</a:t>
            </a:fld>
            <a:endParaRPr lang="en-US"/>
          </a:p>
        </p:txBody>
      </p:sp>
      <p:sp>
        <p:nvSpPr>
          <p:cNvPr id="4" name="Plassholder for lysbilde 3"/>
          <p:cNvSpPr>
            <a:spLocks noGrp="1" noRot="1" noChangeAspect="1"/>
          </p:cNvSpPr>
          <p:nvPr>
            <p:ph type="sldImg" idx="2"/>
          </p:nvPr>
        </p:nvSpPr>
        <p:spPr>
          <a:xfrm>
            <a:off x="481013" y="1279525"/>
            <a:ext cx="6143625"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Plassholder for nota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Plassholder for lysbilde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1</a:t>
            </a:fld>
            <a:endParaRPr lang="en-US"/>
          </a:p>
        </p:txBody>
      </p:sp>
    </p:spTree>
    <p:extLst>
      <p:ext uri="{BB962C8B-B14F-4D97-AF65-F5344CB8AC3E}">
        <p14:creationId xmlns:p14="http://schemas.microsoft.com/office/powerpoint/2010/main" val="142699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10</a:t>
            </a:fld>
            <a:endParaRPr lang="en-US"/>
          </a:p>
        </p:txBody>
      </p:sp>
    </p:spTree>
    <p:extLst>
      <p:ext uri="{BB962C8B-B14F-4D97-AF65-F5344CB8AC3E}">
        <p14:creationId xmlns:p14="http://schemas.microsoft.com/office/powerpoint/2010/main" val="351632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11</a:t>
            </a:fld>
            <a:endParaRPr lang="en-US"/>
          </a:p>
        </p:txBody>
      </p:sp>
    </p:spTree>
    <p:extLst>
      <p:ext uri="{BB962C8B-B14F-4D97-AF65-F5344CB8AC3E}">
        <p14:creationId xmlns:p14="http://schemas.microsoft.com/office/powerpoint/2010/main" val="297801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12</a:t>
            </a:fld>
            <a:endParaRPr lang="en-US"/>
          </a:p>
        </p:txBody>
      </p:sp>
    </p:spTree>
    <p:extLst>
      <p:ext uri="{BB962C8B-B14F-4D97-AF65-F5344CB8AC3E}">
        <p14:creationId xmlns:p14="http://schemas.microsoft.com/office/powerpoint/2010/main" val="280028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13</a:t>
            </a:fld>
            <a:endParaRPr lang="en-US"/>
          </a:p>
        </p:txBody>
      </p:sp>
    </p:spTree>
    <p:extLst>
      <p:ext uri="{BB962C8B-B14F-4D97-AF65-F5344CB8AC3E}">
        <p14:creationId xmlns:p14="http://schemas.microsoft.com/office/powerpoint/2010/main" val="320776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14</a:t>
            </a:fld>
            <a:endParaRPr lang="en-US"/>
          </a:p>
        </p:txBody>
      </p:sp>
    </p:spTree>
    <p:extLst>
      <p:ext uri="{BB962C8B-B14F-4D97-AF65-F5344CB8AC3E}">
        <p14:creationId xmlns:p14="http://schemas.microsoft.com/office/powerpoint/2010/main" val="84358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15</a:t>
            </a:fld>
            <a:endParaRPr lang="en-US"/>
          </a:p>
        </p:txBody>
      </p:sp>
    </p:spTree>
    <p:extLst>
      <p:ext uri="{BB962C8B-B14F-4D97-AF65-F5344CB8AC3E}">
        <p14:creationId xmlns:p14="http://schemas.microsoft.com/office/powerpoint/2010/main" val="307057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16</a:t>
            </a:fld>
            <a:endParaRPr lang="en-US"/>
          </a:p>
        </p:txBody>
      </p:sp>
    </p:spTree>
    <p:extLst>
      <p:ext uri="{BB962C8B-B14F-4D97-AF65-F5344CB8AC3E}">
        <p14:creationId xmlns:p14="http://schemas.microsoft.com/office/powerpoint/2010/main" val="1185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17</a:t>
            </a:fld>
            <a:endParaRPr lang="en-US"/>
          </a:p>
        </p:txBody>
      </p:sp>
    </p:spTree>
    <p:extLst>
      <p:ext uri="{BB962C8B-B14F-4D97-AF65-F5344CB8AC3E}">
        <p14:creationId xmlns:p14="http://schemas.microsoft.com/office/powerpoint/2010/main" val="4590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18</a:t>
            </a:fld>
            <a:endParaRPr lang="en-US"/>
          </a:p>
        </p:txBody>
      </p:sp>
    </p:spTree>
    <p:extLst>
      <p:ext uri="{BB962C8B-B14F-4D97-AF65-F5344CB8AC3E}">
        <p14:creationId xmlns:p14="http://schemas.microsoft.com/office/powerpoint/2010/main" val="412536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19</a:t>
            </a:fld>
            <a:endParaRPr lang="en-US"/>
          </a:p>
        </p:txBody>
      </p:sp>
    </p:spTree>
    <p:extLst>
      <p:ext uri="{BB962C8B-B14F-4D97-AF65-F5344CB8AC3E}">
        <p14:creationId xmlns:p14="http://schemas.microsoft.com/office/powerpoint/2010/main" val="250142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a:t>
            </a:fld>
            <a:endParaRPr lang="en-US"/>
          </a:p>
        </p:txBody>
      </p:sp>
    </p:spTree>
    <p:extLst>
      <p:ext uri="{BB962C8B-B14F-4D97-AF65-F5344CB8AC3E}">
        <p14:creationId xmlns:p14="http://schemas.microsoft.com/office/powerpoint/2010/main" val="108282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20</a:t>
            </a:fld>
            <a:endParaRPr lang="en-US"/>
          </a:p>
        </p:txBody>
      </p:sp>
    </p:spTree>
    <p:extLst>
      <p:ext uri="{BB962C8B-B14F-4D97-AF65-F5344CB8AC3E}">
        <p14:creationId xmlns:p14="http://schemas.microsoft.com/office/powerpoint/2010/main" val="3406471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21</a:t>
            </a:fld>
            <a:endParaRPr lang="en-US"/>
          </a:p>
        </p:txBody>
      </p:sp>
    </p:spTree>
    <p:extLst>
      <p:ext uri="{BB962C8B-B14F-4D97-AF65-F5344CB8AC3E}">
        <p14:creationId xmlns:p14="http://schemas.microsoft.com/office/powerpoint/2010/main" val="436038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22</a:t>
            </a:fld>
            <a:endParaRPr lang="en-US"/>
          </a:p>
        </p:txBody>
      </p:sp>
    </p:spTree>
    <p:extLst>
      <p:ext uri="{BB962C8B-B14F-4D97-AF65-F5344CB8AC3E}">
        <p14:creationId xmlns:p14="http://schemas.microsoft.com/office/powerpoint/2010/main" val="10576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23</a:t>
            </a:fld>
            <a:endParaRPr lang="en-US"/>
          </a:p>
        </p:txBody>
      </p:sp>
    </p:spTree>
    <p:extLst>
      <p:ext uri="{BB962C8B-B14F-4D97-AF65-F5344CB8AC3E}">
        <p14:creationId xmlns:p14="http://schemas.microsoft.com/office/powerpoint/2010/main" val="306584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24</a:t>
            </a:fld>
            <a:endParaRPr lang="en-US"/>
          </a:p>
        </p:txBody>
      </p:sp>
    </p:spTree>
    <p:extLst>
      <p:ext uri="{BB962C8B-B14F-4D97-AF65-F5344CB8AC3E}">
        <p14:creationId xmlns:p14="http://schemas.microsoft.com/office/powerpoint/2010/main" val="243532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25</a:t>
            </a:fld>
            <a:endParaRPr lang="en-US"/>
          </a:p>
        </p:txBody>
      </p:sp>
    </p:spTree>
    <p:extLst>
      <p:ext uri="{BB962C8B-B14F-4D97-AF65-F5344CB8AC3E}">
        <p14:creationId xmlns:p14="http://schemas.microsoft.com/office/powerpoint/2010/main" val="1286483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26</a:t>
            </a:fld>
            <a:endParaRPr lang="en-US"/>
          </a:p>
        </p:txBody>
      </p:sp>
    </p:spTree>
    <p:extLst>
      <p:ext uri="{BB962C8B-B14F-4D97-AF65-F5344CB8AC3E}">
        <p14:creationId xmlns:p14="http://schemas.microsoft.com/office/powerpoint/2010/main" val="1776884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27</a:t>
            </a:fld>
            <a:endParaRPr lang="en-US"/>
          </a:p>
        </p:txBody>
      </p:sp>
    </p:spTree>
    <p:extLst>
      <p:ext uri="{BB962C8B-B14F-4D97-AF65-F5344CB8AC3E}">
        <p14:creationId xmlns:p14="http://schemas.microsoft.com/office/powerpoint/2010/main" val="956908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28</a:t>
            </a:fld>
            <a:endParaRPr lang="en-US"/>
          </a:p>
        </p:txBody>
      </p:sp>
    </p:spTree>
    <p:extLst>
      <p:ext uri="{BB962C8B-B14F-4D97-AF65-F5344CB8AC3E}">
        <p14:creationId xmlns:p14="http://schemas.microsoft.com/office/powerpoint/2010/main" val="3021737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29</a:t>
            </a:fld>
            <a:endParaRPr lang="en-US"/>
          </a:p>
        </p:txBody>
      </p:sp>
    </p:spTree>
    <p:extLst>
      <p:ext uri="{BB962C8B-B14F-4D97-AF65-F5344CB8AC3E}">
        <p14:creationId xmlns:p14="http://schemas.microsoft.com/office/powerpoint/2010/main" val="252171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310330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30</a:t>
            </a:fld>
            <a:endParaRPr lang="en-US"/>
          </a:p>
        </p:txBody>
      </p:sp>
    </p:spTree>
    <p:extLst>
      <p:ext uri="{BB962C8B-B14F-4D97-AF65-F5344CB8AC3E}">
        <p14:creationId xmlns:p14="http://schemas.microsoft.com/office/powerpoint/2010/main" val="240311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31</a:t>
            </a:fld>
            <a:endParaRPr lang="en-US"/>
          </a:p>
        </p:txBody>
      </p:sp>
    </p:spTree>
    <p:extLst>
      <p:ext uri="{BB962C8B-B14F-4D97-AF65-F5344CB8AC3E}">
        <p14:creationId xmlns:p14="http://schemas.microsoft.com/office/powerpoint/2010/main" val="3650237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32</a:t>
            </a:fld>
            <a:endParaRPr lang="en-US"/>
          </a:p>
        </p:txBody>
      </p:sp>
    </p:spTree>
    <p:extLst>
      <p:ext uri="{BB962C8B-B14F-4D97-AF65-F5344CB8AC3E}">
        <p14:creationId xmlns:p14="http://schemas.microsoft.com/office/powerpoint/2010/main" val="3174042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33</a:t>
            </a:fld>
            <a:endParaRPr lang="en-US"/>
          </a:p>
        </p:txBody>
      </p:sp>
    </p:spTree>
    <p:extLst>
      <p:ext uri="{BB962C8B-B14F-4D97-AF65-F5344CB8AC3E}">
        <p14:creationId xmlns:p14="http://schemas.microsoft.com/office/powerpoint/2010/main" val="498534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34</a:t>
            </a:fld>
            <a:endParaRPr lang="en-US"/>
          </a:p>
        </p:txBody>
      </p:sp>
    </p:spTree>
    <p:extLst>
      <p:ext uri="{BB962C8B-B14F-4D97-AF65-F5344CB8AC3E}">
        <p14:creationId xmlns:p14="http://schemas.microsoft.com/office/powerpoint/2010/main" val="84769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35</a:t>
            </a:fld>
            <a:endParaRPr lang="en-US"/>
          </a:p>
        </p:txBody>
      </p:sp>
    </p:spTree>
    <p:extLst>
      <p:ext uri="{BB962C8B-B14F-4D97-AF65-F5344CB8AC3E}">
        <p14:creationId xmlns:p14="http://schemas.microsoft.com/office/powerpoint/2010/main" val="1847259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36</a:t>
            </a:fld>
            <a:endParaRPr lang="en-US"/>
          </a:p>
        </p:txBody>
      </p:sp>
    </p:spTree>
    <p:extLst>
      <p:ext uri="{BB962C8B-B14F-4D97-AF65-F5344CB8AC3E}">
        <p14:creationId xmlns:p14="http://schemas.microsoft.com/office/powerpoint/2010/main" val="3857589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37</a:t>
            </a:fld>
            <a:endParaRPr lang="en-US"/>
          </a:p>
        </p:txBody>
      </p:sp>
    </p:spTree>
    <p:extLst>
      <p:ext uri="{BB962C8B-B14F-4D97-AF65-F5344CB8AC3E}">
        <p14:creationId xmlns:p14="http://schemas.microsoft.com/office/powerpoint/2010/main" val="352035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38</a:t>
            </a:fld>
            <a:endParaRPr lang="en-US"/>
          </a:p>
        </p:txBody>
      </p:sp>
    </p:spTree>
    <p:extLst>
      <p:ext uri="{BB962C8B-B14F-4D97-AF65-F5344CB8AC3E}">
        <p14:creationId xmlns:p14="http://schemas.microsoft.com/office/powerpoint/2010/main" val="2998630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39</a:t>
            </a:fld>
            <a:endParaRPr lang="en-US"/>
          </a:p>
        </p:txBody>
      </p:sp>
    </p:spTree>
    <p:extLst>
      <p:ext uri="{BB962C8B-B14F-4D97-AF65-F5344CB8AC3E}">
        <p14:creationId xmlns:p14="http://schemas.microsoft.com/office/powerpoint/2010/main" val="371644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a:t>
            </a:fld>
            <a:endParaRPr lang="en-US"/>
          </a:p>
        </p:txBody>
      </p:sp>
    </p:spTree>
    <p:extLst>
      <p:ext uri="{BB962C8B-B14F-4D97-AF65-F5344CB8AC3E}">
        <p14:creationId xmlns:p14="http://schemas.microsoft.com/office/powerpoint/2010/main" val="41841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40</a:t>
            </a:fld>
            <a:endParaRPr lang="en-US"/>
          </a:p>
        </p:txBody>
      </p:sp>
    </p:spTree>
    <p:extLst>
      <p:ext uri="{BB962C8B-B14F-4D97-AF65-F5344CB8AC3E}">
        <p14:creationId xmlns:p14="http://schemas.microsoft.com/office/powerpoint/2010/main" val="3623545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41</a:t>
            </a:fld>
            <a:endParaRPr lang="en-US"/>
          </a:p>
        </p:txBody>
      </p:sp>
    </p:spTree>
    <p:extLst>
      <p:ext uri="{BB962C8B-B14F-4D97-AF65-F5344CB8AC3E}">
        <p14:creationId xmlns:p14="http://schemas.microsoft.com/office/powerpoint/2010/main" val="2698448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42</a:t>
            </a:fld>
            <a:endParaRPr lang="en-US"/>
          </a:p>
        </p:txBody>
      </p:sp>
    </p:spTree>
    <p:extLst>
      <p:ext uri="{BB962C8B-B14F-4D97-AF65-F5344CB8AC3E}">
        <p14:creationId xmlns:p14="http://schemas.microsoft.com/office/powerpoint/2010/main" val="734748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43</a:t>
            </a:fld>
            <a:endParaRPr lang="en-US"/>
          </a:p>
        </p:txBody>
      </p:sp>
    </p:spTree>
    <p:extLst>
      <p:ext uri="{BB962C8B-B14F-4D97-AF65-F5344CB8AC3E}">
        <p14:creationId xmlns:p14="http://schemas.microsoft.com/office/powerpoint/2010/main" val="2848510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44</a:t>
            </a:fld>
            <a:endParaRPr lang="en-US"/>
          </a:p>
        </p:txBody>
      </p:sp>
    </p:spTree>
    <p:extLst>
      <p:ext uri="{BB962C8B-B14F-4D97-AF65-F5344CB8AC3E}">
        <p14:creationId xmlns:p14="http://schemas.microsoft.com/office/powerpoint/2010/main" val="4042093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45</a:t>
            </a:fld>
            <a:endParaRPr lang="en-US"/>
          </a:p>
        </p:txBody>
      </p:sp>
    </p:spTree>
    <p:extLst>
      <p:ext uri="{BB962C8B-B14F-4D97-AF65-F5344CB8AC3E}">
        <p14:creationId xmlns:p14="http://schemas.microsoft.com/office/powerpoint/2010/main" val="1242856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46</a:t>
            </a:fld>
            <a:endParaRPr lang="en-US"/>
          </a:p>
        </p:txBody>
      </p:sp>
    </p:spTree>
    <p:extLst>
      <p:ext uri="{BB962C8B-B14F-4D97-AF65-F5344CB8AC3E}">
        <p14:creationId xmlns:p14="http://schemas.microsoft.com/office/powerpoint/2010/main" val="1090505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47</a:t>
            </a:fld>
            <a:endParaRPr lang="en-US"/>
          </a:p>
        </p:txBody>
      </p:sp>
    </p:spTree>
    <p:extLst>
      <p:ext uri="{BB962C8B-B14F-4D97-AF65-F5344CB8AC3E}">
        <p14:creationId xmlns:p14="http://schemas.microsoft.com/office/powerpoint/2010/main" val="2306097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48</a:t>
            </a:fld>
            <a:endParaRPr lang="en-US"/>
          </a:p>
        </p:txBody>
      </p:sp>
    </p:spTree>
    <p:extLst>
      <p:ext uri="{BB962C8B-B14F-4D97-AF65-F5344CB8AC3E}">
        <p14:creationId xmlns:p14="http://schemas.microsoft.com/office/powerpoint/2010/main" val="29859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49</a:t>
            </a:fld>
            <a:endParaRPr lang="en-US"/>
          </a:p>
        </p:txBody>
      </p:sp>
    </p:spTree>
    <p:extLst>
      <p:ext uri="{BB962C8B-B14F-4D97-AF65-F5344CB8AC3E}">
        <p14:creationId xmlns:p14="http://schemas.microsoft.com/office/powerpoint/2010/main" val="340669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a:t>
            </a:fld>
            <a:endParaRPr lang="en-US"/>
          </a:p>
        </p:txBody>
      </p:sp>
    </p:spTree>
    <p:extLst>
      <p:ext uri="{BB962C8B-B14F-4D97-AF65-F5344CB8AC3E}">
        <p14:creationId xmlns:p14="http://schemas.microsoft.com/office/powerpoint/2010/main" val="966403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50</a:t>
            </a:fld>
            <a:endParaRPr lang="en-US"/>
          </a:p>
        </p:txBody>
      </p:sp>
    </p:spTree>
    <p:extLst>
      <p:ext uri="{BB962C8B-B14F-4D97-AF65-F5344CB8AC3E}">
        <p14:creationId xmlns:p14="http://schemas.microsoft.com/office/powerpoint/2010/main" val="4042093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51</a:t>
            </a:fld>
            <a:endParaRPr lang="en-US"/>
          </a:p>
        </p:txBody>
      </p:sp>
    </p:spTree>
    <p:extLst>
      <p:ext uri="{BB962C8B-B14F-4D97-AF65-F5344CB8AC3E}">
        <p14:creationId xmlns:p14="http://schemas.microsoft.com/office/powerpoint/2010/main" val="4173392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52</a:t>
            </a:fld>
            <a:endParaRPr lang="en-US"/>
          </a:p>
        </p:txBody>
      </p:sp>
    </p:spTree>
    <p:extLst>
      <p:ext uri="{BB962C8B-B14F-4D97-AF65-F5344CB8AC3E}">
        <p14:creationId xmlns:p14="http://schemas.microsoft.com/office/powerpoint/2010/main" val="3151779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53</a:t>
            </a:fld>
            <a:endParaRPr lang="en-US"/>
          </a:p>
        </p:txBody>
      </p:sp>
    </p:spTree>
    <p:extLst>
      <p:ext uri="{BB962C8B-B14F-4D97-AF65-F5344CB8AC3E}">
        <p14:creationId xmlns:p14="http://schemas.microsoft.com/office/powerpoint/2010/main" val="337444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54</a:t>
            </a:fld>
            <a:endParaRPr lang="en-US"/>
          </a:p>
        </p:txBody>
      </p:sp>
    </p:spTree>
    <p:extLst>
      <p:ext uri="{BB962C8B-B14F-4D97-AF65-F5344CB8AC3E}">
        <p14:creationId xmlns:p14="http://schemas.microsoft.com/office/powerpoint/2010/main" val="2847133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55</a:t>
            </a:fld>
            <a:endParaRPr lang="en-US"/>
          </a:p>
        </p:txBody>
      </p:sp>
    </p:spTree>
    <p:extLst>
      <p:ext uri="{BB962C8B-B14F-4D97-AF65-F5344CB8AC3E}">
        <p14:creationId xmlns:p14="http://schemas.microsoft.com/office/powerpoint/2010/main" val="660590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56</a:t>
            </a:fld>
            <a:endParaRPr lang="en-US"/>
          </a:p>
        </p:txBody>
      </p:sp>
    </p:spTree>
    <p:extLst>
      <p:ext uri="{BB962C8B-B14F-4D97-AF65-F5344CB8AC3E}">
        <p14:creationId xmlns:p14="http://schemas.microsoft.com/office/powerpoint/2010/main" val="1749309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57</a:t>
            </a:fld>
            <a:endParaRPr lang="en-US"/>
          </a:p>
        </p:txBody>
      </p:sp>
    </p:spTree>
    <p:extLst>
      <p:ext uri="{BB962C8B-B14F-4D97-AF65-F5344CB8AC3E}">
        <p14:creationId xmlns:p14="http://schemas.microsoft.com/office/powerpoint/2010/main" val="1231225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58</a:t>
            </a:fld>
            <a:endParaRPr lang="en-US"/>
          </a:p>
        </p:txBody>
      </p:sp>
    </p:spTree>
    <p:extLst>
      <p:ext uri="{BB962C8B-B14F-4D97-AF65-F5344CB8AC3E}">
        <p14:creationId xmlns:p14="http://schemas.microsoft.com/office/powerpoint/2010/main" val="3085204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59</a:t>
            </a:fld>
            <a:endParaRPr lang="en-US"/>
          </a:p>
        </p:txBody>
      </p:sp>
    </p:spTree>
    <p:extLst>
      <p:ext uri="{BB962C8B-B14F-4D97-AF65-F5344CB8AC3E}">
        <p14:creationId xmlns:p14="http://schemas.microsoft.com/office/powerpoint/2010/main" val="392347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1839719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60</a:t>
            </a:fld>
            <a:endParaRPr lang="en-US"/>
          </a:p>
        </p:txBody>
      </p:sp>
    </p:spTree>
    <p:extLst>
      <p:ext uri="{BB962C8B-B14F-4D97-AF65-F5344CB8AC3E}">
        <p14:creationId xmlns:p14="http://schemas.microsoft.com/office/powerpoint/2010/main" val="4153417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61</a:t>
            </a:fld>
            <a:endParaRPr lang="en-US"/>
          </a:p>
        </p:txBody>
      </p:sp>
    </p:spTree>
    <p:extLst>
      <p:ext uri="{BB962C8B-B14F-4D97-AF65-F5344CB8AC3E}">
        <p14:creationId xmlns:p14="http://schemas.microsoft.com/office/powerpoint/2010/main" val="9027187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62</a:t>
            </a:fld>
            <a:endParaRPr lang="en-US"/>
          </a:p>
        </p:txBody>
      </p:sp>
    </p:spTree>
    <p:extLst>
      <p:ext uri="{BB962C8B-B14F-4D97-AF65-F5344CB8AC3E}">
        <p14:creationId xmlns:p14="http://schemas.microsoft.com/office/powerpoint/2010/main" val="10932435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63</a:t>
            </a:fld>
            <a:endParaRPr lang="en-US"/>
          </a:p>
        </p:txBody>
      </p:sp>
    </p:spTree>
    <p:extLst>
      <p:ext uri="{BB962C8B-B14F-4D97-AF65-F5344CB8AC3E}">
        <p14:creationId xmlns:p14="http://schemas.microsoft.com/office/powerpoint/2010/main" val="33137580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64</a:t>
            </a:fld>
            <a:endParaRPr lang="en-US"/>
          </a:p>
        </p:txBody>
      </p:sp>
    </p:spTree>
    <p:extLst>
      <p:ext uri="{BB962C8B-B14F-4D97-AF65-F5344CB8AC3E}">
        <p14:creationId xmlns:p14="http://schemas.microsoft.com/office/powerpoint/2010/main" val="862713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65</a:t>
            </a:fld>
            <a:endParaRPr lang="en-US"/>
          </a:p>
        </p:txBody>
      </p:sp>
    </p:spTree>
    <p:extLst>
      <p:ext uri="{BB962C8B-B14F-4D97-AF65-F5344CB8AC3E}">
        <p14:creationId xmlns:p14="http://schemas.microsoft.com/office/powerpoint/2010/main" val="2503747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66</a:t>
            </a:fld>
            <a:endParaRPr lang="en-US"/>
          </a:p>
        </p:txBody>
      </p:sp>
    </p:spTree>
    <p:extLst>
      <p:ext uri="{BB962C8B-B14F-4D97-AF65-F5344CB8AC3E}">
        <p14:creationId xmlns:p14="http://schemas.microsoft.com/office/powerpoint/2010/main" val="447385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67</a:t>
            </a:fld>
            <a:endParaRPr lang="en-US"/>
          </a:p>
        </p:txBody>
      </p:sp>
    </p:spTree>
    <p:extLst>
      <p:ext uri="{BB962C8B-B14F-4D97-AF65-F5344CB8AC3E}">
        <p14:creationId xmlns:p14="http://schemas.microsoft.com/office/powerpoint/2010/main" val="18557310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68</a:t>
            </a:fld>
            <a:endParaRPr lang="en-US"/>
          </a:p>
        </p:txBody>
      </p:sp>
    </p:spTree>
    <p:extLst>
      <p:ext uri="{BB962C8B-B14F-4D97-AF65-F5344CB8AC3E}">
        <p14:creationId xmlns:p14="http://schemas.microsoft.com/office/powerpoint/2010/main" val="15434292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69</a:t>
            </a:fld>
            <a:endParaRPr lang="en-US"/>
          </a:p>
        </p:txBody>
      </p:sp>
    </p:spTree>
    <p:extLst>
      <p:ext uri="{BB962C8B-B14F-4D97-AF65-F5344CB8AC3E}">
        <p14:creationId xmlns:p14="http://schemas.microsoft.com/office/powerpoint/2010/main" val="32469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a:t>
            </a:fld>
            <a:endParaRPr lang="en-US"/>
          </a:p>
        </p:txBody>
      </p:sp>
    </p:spTree>
    <p:extLst>
      <p:ext uri="{BB962C8B-B14F-4D97-AF65-F5344CB8AC3E}">
        <p14:creationId xmlns:p14="http://schemas.microsoft.com/office/powerpoint/2010/main" val="3162620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70</a:t>
            </a:fld>
            <a:endParaRPr lang="en-US"/>
          </a:p>
        </p:txBody>
      </p:sp>
    </p:spTree>
    <p:extLst>
      <p:ext uri="{BB962C8B-B14F-4D97-AF65-F5344CB8AC3E}">
        <p14:creationId xmlns:p14="http://schemas.microsoft.com/office/powerpoint/2010/main" val="34772023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71</a:t>
            </a:fld>
            <a:endParaRPr lang="en-US"/>
          </a:p>
        </p:txBody>
      </p:sp>
    </p:spTree>
    <p:extLst>
      <p:ext uri="{BB962C8B-B14F-4D97-AF65-F5344CB8AC3E}">
        <p14:creationId xmlns:p14="http://schemas.microsoft.com/office/powerpoint/2010/main" val="34819690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72</a:t>
            </a:fld>
            <a:endParaRPr lang="en-US"/>
          </a:p>
        </p:txBody>
      </p:sp>
    </p:spTree>
    <p:extLst>
      <p:ext uri="{BB962C8B-B14F-4D97-AF65-F5344CB8AC3E}">
        <p14:creationId xmlns:p14="http://schemas.microsoft.com/office/powerpoint/2010/main" val="25378004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61C6333F-E368-4746-A020-FE91A90E005B}" type="slidenum">
              <a:rPr lang="en-US" smtClean="0"/>
              <a:t>73</a:t>
            </a:fld>
            <a:endParaRPr lang="en-US"/>
          </a:p>
        </p:txBody>
      </p:sp>
    </p:spTree>
    <p:extLst>
      <p:ext uri="{BB962C8B-B14F-4D97-AF65-F5344CB8AC3E}">
        <p14:creationId xmlns:p14="http://schemas.microsoft.com/office/powerpoint/2010/main" val="277756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74</a:t>
            </a:fld>
            <a:endParaRPr lang="en-US"/>
          </a:p>
        </p:txBody>
      </p:sp>
    </p:spTree>
    <p:extLst>
      <p:ext uri="{BB962C8B-B14F-4D97-AF65-F5344CB8AC3E}">
        <p14:creationId xmlns:p14="http://schemas.microsoft.com/office/powerpoint/2010/main" val="11614917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75</a:t>
            </a:fld>
            <a:endParaRPr lang="en-US"/>
          </a:p>
        </p:txBody>
      </p:sp>
    </p:spTree>
    <p:extLst>
      <p:ext uri="{BB962C8B-B14F-4D97-AF65-F5344CB8AC3E}">
        <p14:creationId xmlns:p14="http://schemas.microsoft.com/office/powerpoint/2010/main" val="27371893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76</a:t>
            </a:fld>
            <a:endParaRPr lang="en-US"/>
          </a:p>
        </p:txBody>
      </p:sp>
    </p:spTree>
    <p:extLst>
      <p:ext uri="{BB962C8B-B14F-4D97-AF65-F5344CB8AC3E}">
        <p14:creationId xmlns:p14="http://schemas.microsoft.com/office/powerpoint/2010/main" val="39934711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77</a:t>
            </a:fld>
            <a:endParaRPr lang="en-US"/>
          </a:p>
        </p:txBody>
      </p:sp>
    </p:spTree>
    <p:extLst>
      <p:ext uri="{BB962C8B-B14F-4D97-AF65-F5344CB8AC3E}">
        <p14:creationId xmlns:p14="http://schemas.microsoft.com/office/powerpoint/2010/main" val="18803847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78</a:t>
            </a:fld>
            <a:endParaRPr lang="en-US"/>
          </a:p>
        </p:txBody>
      </p:sp>
    </p:spTree>
    <p:extLst>
      <p:ext uri="{BB962C8B-B14F-4D97-AF65-F5344CB8AC3E}">
        <p14:creationId xmlns:p14="http://schemas.microsoft.com/office/powerpoint/2010/main" val="13129986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79</a:t>
            </a:fld>
            <a:endParaRPr lang="en-US"/>
          </a:p>
        </p:txBody>
      </p:sp>
    </p:spTree>
    <p:extLst>
      <p:ext uri="{BB962C8B-B14F-4D97-AF65-F5344CB8AC3E}">
        <p14:creationId xmlns:p14="http://schemas.microsoft.com/office/powerpoint/2010/main" val="190696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8</a:t>
            </a:fld>
            <a:endParaRPr lang="en-US"/>
          </a:p>
        </p:txBody>
      </p:sp>
    </p:spTree>
    <p:extLst>
      <p:ext uri="{BB962C8B-B14F-4D97-AF65-F5344CB8AC3E}">
        <p14:creationId xmlns:p14="http://schemas.microsoft.com/office/powerpoint/2010/main" val="18645334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80</a:t>
            </a:fld>
            <a:endParaRPr lang="en-US"/>
          </a:p>
        </p:txBody>
      </p:sp>
    </p:spTree>
    <p:extLst>
      <p:ext uri="{BB962C8B-B14F-4D97-AF65-F5344CB8AC3E}">
        <p14:creationId xmlns:p14="http://schemas.microsoft.com/office/powerpoint/2010/main" val="12735088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81</a:t>
            </a:fld>
            <a:endParaRPr lang="en-US"/>
          </a:p>
        </p:txBody>
      </p:sp>
    </p:spTree>
    <p:extLst>
      <p:ext uri="{BB962C8B-B14F-4D97-AF65-F5344CB8AC3E}">
        <p14:creationId xmlns:p14="http://schemas.microsoft.com/office/powerpoint/2010/main" val="1928170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82</a:t>
            </a:fld>
            <a:endParaRPr lang="en-US"/>
          </a:p>
        </p:txBody>
      </p:sp>
    </p:spTree>
    <p:extLst>
      <p:ext uri="{BB962C8B-B14F-4D97-AF65-F5344CB8AC3E}">
        <p14:creationId xmlns:p14="http://schemas.microsoft.com/office/powerpoint/2010/main" val="425735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Lederfokus</a:t>
            </a:r>
            <a:r>
              <a:rPr lang="nb-NO" baseline="0" dirty="0"/>
              <a:t>: Sikrer at noen følger opp, måler og tester. Etablerer rutiner, prosedyrer og at roller/ansvar blir ivaretatt</a:t>
            </a:r>
          </a:p>
          <a:p>
            <a:r>
              <a:rPr lang="nb-NO" baseline="0" dirty="0"/>
              <a:t>Kompetanse: Gjør det mulig for den ansatte å levere på kravene, og å stille krav til sine leverandører</a:t>
            </a:r>
          </a:p>
          <a:p>
            <a:r>
              <a:rPr lang="nb-NO" baseline="0" dirty="0"/>
              <a:t>Systemer: Følger egentlig av de to andre, men kan kreve et løft</a:t>
            </a:r>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9</a:t>
            </a:fld>
            <a:endParaRPr lang="en-US"/>
          </a:p>
        </p:txBody>
      </p:sp>
    </p:spTree>
    <p:extLst>
      <p:ext uri="{BB962C8B-B14F-4D97-AF65-F5344CB8AC3E}">
        <p14:creationId xmlns:p14="http://schemas.microsoft.com/office/powerpoint/2010/main" val="3922650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7EDEB9E3-FC37-4F28-A31A-942C5B1731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6" name="Plassholder for tekst 12">
            <a:extLst>
              <a:ext uri="{FF2B5EF4-FFF2-40B4-BE49-F238E27FC236}">
                <a16:creationId xmlns:a16="http://schemas.microsoft.com/office/drawing/2014/main"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C765CAD-F883-4556-8A24-D0AA5468F3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72122" y="2374096"/>
            <a:ext cx="15373922" cy="6594214"/>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a:xfrm>
            <a:off x="2531937" y="1030205"/>
            <a:ext cx="13814107" cy="664797"/>
          </a:xfrm>
        </p:spPr>
        <p:txBody>
          <a:bodyPr/>
          <a:lstStyle/>
          <a:p>
            <a:r>
              <a:rPr lang="en-US"/>
              <a:t>Click to edit Master title style</a:t>
            </a:r>
            <a:endParaRPr lang="nb-NO" dirty="0"/>
          </a:p>
        </p:txBody>
      </p:sp>
      <p:pic>
        <p:nvPicPr>
          <p:cNvPr id="9" name="Bilde 8">
            <a:extLst>
              <a:ext uri="{FF2B5EF4-FFF2-40B4-BE49-F238E27FC236}">
                <a16:creationId xmlns:a16="http://schemas.microsoft.com/office/drawing/2014/main" id="{B74A3F56-89CB-41A7-8203-305E494616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spTree>
    <p:extLst>
      <p:ext uri="{BB962C8B-B14F-4D97-AF65-F5344CB8AC3E}">
        <p14:creationId xmlns:p14="http://schemas.microsoft.com/office/powerpoint/2010/main" val="855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B8F6B26-99A3-4903-BFE4-72CF07AA18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C298E6FC-5BA3-4BC5-B4A3-8FB1E4A57DD3}"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02C902D1-60DB-477F-8A58-1935CF18F31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946411A-5155-4AA9-9E39-054FB5556F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5DEF534A-93A8-4ED6-AE78-5C95D6B35226}"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dirty="0"/>
          </a:p>
        </p:txBody>
      </p:sp>
      <p:pic>
        <p:nvPicPr>
          <p:cNvPr id="8" name="Bilde 7">
            <a:extLst>
              <a:ext uri="{FF2B5EF4-FFF2-40B4-BE49-F238E27FC236}">
                <a16:creationId xmlns:a16="http://schemas.microsoft.com/office/drawing/2014/main" id="{599246EC-BEA6-4AA9-82F8-62303EAE5B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03826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BF5421BC-9605-4300-B62B-3AAE62606B43}"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54093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664CB57E-4A1D-497C-B763-C8704F084D4D}"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dirty="0"/>
          </a:p>
        </p:txBody>
      </p:sp>
    </p:spTree>
    <p:extLst>
      <p:ext uri="{BB962C8B-B14F-4D97-AF65-F5344CB8AC3E}">
        <p14:creationId xmlns:p14="http://schemas.microsoft.com/office/powerpoint/2010/main" val="3267297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A3861B4-7071-4A76-81F5-C2B0260D0C10}"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dirty="0"/>
          </a:p>
        </p:txBody>
      </p:sp>
    </p:spTree>
    <p:extLst>
      <p:ext uri="{BB962C8B-B14F-4D97-AF65-F5344CB8AC3E}">
        <p14:creationId xmlns:p14="http://schemas.microsoft.com/office/powerpoint/2010/main" val="1062509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5527800E-A1B0-4B3A-B645-EFF87E11228A}" type="datetime1">
              <a:rPr lang="nb-NO" smtClean="0"/>
              <a:t>22.02.2023</a:t>
            </a:fld>
            <a:endParaRPr lang="nb-NO"/>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dirty="0"/>
          </a:p>
        </p:txBody>
      </p:sp>
    </p:spTree>
    <p:extLst>
      <p:ext uri="{BB962C8B-B14F-4D97-AF65-F5344CB8AC3E}">
        <p14:creationId xmlns:p14="http://schemas.microsoft.com/office/powerpoint/2010/main" val="4192639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s bilde">
    <p:bg>
      <p:bgRef idx="1001">
        <a:schemeClr val="bg1"/>
      </p:bgRef>
    </p:bg>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95A97FA-54FC-4CFB-8970-25B3CA4D3B30}"/>
              </a:ext>
            </a:extLst>
          </p:cNvPr>
          <p:cNvSpPr>
            <a:spLocks noGrp="1"/>
          </p:cNvSpPr>
          <p:nvPr>
            <p:ph type="title"/>
          </p:nvPr>
        </p:nvSpPr>
        <p:spPr/>
        <p:txBody>
          <a:bodyPr/>
          <a:lstStyle/>
          <a:p>
            <a:r>
              <a:rPr lang="en-US"/>
              <a:t>Click to edit Master title style</a:t>
            </a:r>
            <a:endParaRPr lang="nb-NO" dirty="0"/>
          </a:p>
        </p:txBody>
      </p:sp>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2" name="Plassholder for tekst 11">
            <a:extLst>
              <a:ext uri="{FF2B5EF4-FFF2-40B4-BE49-F238E27FC236}">
                <a16:creationId xmlns:a16="http://schemas.microsoft.com/office/drawing/2014/main"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2" name="Plassholder for dato 1"/>
          <p:cNvSpPr>
            <a:spLocks noGrp="1"/>
          </p:cNvSpPr>
          <p:nvPr>
            <p:ph type="dt" sz="half" idx="10"/>
          </p:nvPr>
        </p:nvSpPr>
        <p:spPr/>
        <p:txBody>
          <a:bodyPr/>
          <a:lstStyle>
            <a:lvl1pPr>
              <a:defRPr>
                <a:solidFill>
                  <a:schemeClr val="accent1"/>
                </a:solidFill>
              </a:defRPr>
            </a:lvl1pPr>
          </a:lstStyle>
          <a:p>
            <a:fld id="{1BE74B55-E325-4B3D-9C10-A8337CB6D1C1}" type="datetime1">
              <a:rPr lang="nb-NO" smtClean="0"/>
              <a:t>22.02.2023</a:t>
            </a:fld>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noChangeAspect="1"/>
          </p:cNvSpPr>
          <p:nvPr>
            <p:ph type="body" idx="13" hasCustomPrompt="1"/>
          </p:nvPr>
        </p:nvSpPr>
        <p:spPr>
          <a:xfrm>
            <a:off x="972122" y="972123"/>
            <a:ext cx="1002794" cy="594981"/>
          </a:xfrm>
          <a:blipFill>
            <a:blip r:embed="rId4" cstate="email">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a:p>
        </p:txBody>
      </p:sp>
      <p:sp>
        <p:nvSpPr>
          <p:cNvPr id="4" name="Plassholder for dato 3"/>
          <p:cNvSpPr>
            <a:spLocks noGrp="1"/>
          </p:cNvSpPr>
          <p:nvPr>
            <p:ph type="dt" sz="half" idx="10"/>
          </p:nvPr>
        </p:nvSpPr>
        <p:spPr/>
        <p:txBody>
          <a:bodyPr/>
          <a:lstStyle/>
          <a:p>
            <a:fld id="{8DDABEC5-12F4-46EB-AA72-AD9927381BB3}"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
        <p:nvSpPr>
          <p:cNvPr id="3" name="Plassholder for innhold 2">
            <a:extLst>
              <a:ext uri="{FF2B5EF4-FFF2-40B4-BE49-F238E27FC236}">
                <a16:creationId xmlns:a16="http://schemas.microsoft.com/office/drawing/2014/main" id="{D855A8BB-F09A-43EB-83B6-9E6808FC71BF}"/>
              </a:ext>
            </a:extLst>
          </p:cNvPr>
          <p:cNvSpPr>
            <a:spLocks noGrp="1"/>
          </p:cNvSpPr>
          <p:nvPr>
            <p:ph sz="quarter" idx="14" hasCustomPrompt="1"/>
          </p:nvPr>
        </p:nvSpPr>
        <p:spPr>
          <a:xfrm>
            <a:off x="971550" y="3865563"/>
            <a:ext cx="15374938" cy="4090987"/>
          </a:xfrm>
        </p:spPr>
        <p:txBody>
          <a:bodyPr anchor="b">
            <a:normAutofit/>
          </a:bodyPr>
          <a:lstStyle>
            <a:lvl1pPr marL="0" indent="0">
              <a:buNone/>
              <a:defRPr sz="7800" b="1" cap="small" baseline="0">
                <a:latin typeface="+mn-lt"/>
              </a:defRPr>
            </a:lvl1pPr>
          </a:lstStyle>
          <a:p>
            <a:pPr lvl="0"/>
            <a:r>
              <a:rPr lang="nb-NO" dirty="0"/>
              <a:t>KLIKK FOR Å LEGGE TIL SITAT</a:t>
            </a:r>
          </a:p>
        </p:txBody>
      </p:sp>
      <p:sp>
        <p:nvSpPr>
          <p:cNvPr id="11" name="Tittel 10">
            <a:extLst>
              <a:ext uri="{FF2B5EF4-FFF2-40B4-BE49-F238E27FC236}">
                <a16:creationId xmlns:a16="http://schemas.microsoft.com/office/drawing/2014/main" id="{C25724EE-83DE-4F55-B1A7-757B4C389E11}"/>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907710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Ref idx="1001">
        <a:schemeClr val="bg1"/>
      </p:bgRef>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3" name="Plassholder for innhold 2">
            <a:extLst>
              <a:ext uri="{FF2B5EF4-FFF2-40B4-BE49-F238E27FC236}">
                <a16:creationId xmlns:a16="http://schemas.microsoft.com/office/drawing/2014/main" id="{8FDF11D9-DCBC-4A1E-9E24-23D51103A768}"/>
              </a:ext>
            </a:extLst>
          </p:cNvPr>
          <p:cNvSpPr>
            <a:spLocks noGrp="1"/>
          </p:cNvSpPr>
          <p:nvPr>
            <p:ph sz="quarter" idx="17" hasCustomPrompt="1"/>
          </p:nvPr>
        </p:nvSpPr>
        <p:spPr>
          <a:xfrm>
            <a:off x="971550" y="2711116"/>
            <a:ext cx="15374938" cy="5207081"/>
          </a:xfrm>
        </p:spPr>
        <p:txBody>
          <a:bodyPr anchor="b">
            <a:normAutofit/>
          </a:bodyPr>
          <a:lstStyle>
            <a:lvl1pPr marL="0" indent="0">
              <a:buNone/>
              <a:defRPr sz="7800" b="1" cap="small" baseline="0">
                <a:solidFill>
                  <a:schemeClr val="accent1"/>
                </a:solidFill>
              </a:defRPr>
            </a:lvl1pPr>
          </a:lstStyle>
          <a:p>
            <a:r>
              <a:rPr lang="nb-NO" dirty="0"/>
              <a:t>KLIKK FOR Å LEGGE TIL SITAT</a:t>
            </a:r>
          </a:p>
        </p:txBody>
      </p:sp>
      <p:sp>
        <p:nvSpPr>
          <p:cNvPr id="12" name="Plassholder for tekst 11">
            <a:extLst>
              <a:ext uri="{FF2B5EF4-FFF2-40B4-BE49-F238E27FC236}">
                <a16:creationId xmlns:a16="http://schemas.microsoft.com/office/drawing/2014/main"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endParaRPr lang="en-US" dirty="0"/>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dato 3"/>
          <p:cNvSpPr>
            <a:spLocks noGrp="1"/>
          </p:cNvSpPr>
          <p:nvPr>
            <p:ph type="dt" sz="half" idx="10"/>
          </p:nvPr>
        </p:nvSpPr>
        <p:spPr/>
        <p:txBody>
          <a:bodyPr/>
          <a:lstStyle>
            <a:lvl1pPr>
              <a:defRPr>
                <a:solidFill>
                  <a:schemeClr val="accent1"/>
                </a:solidFill>
              </a:defRPr>
            </a:lvl1pPr>
          </a:lstStyle>
          <a:p>
            <a:fld id="{A1BA4509-3936-41C6-A956-7710F38C4B2B}" type="datetime1">
              <a:rPr lang="nb-NO" smtClean="0"/>
              <a:t>22.02.2023</a:t>
            </a:fld>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noChangeAspect="1"/>
          </p:cNvSpPr>
          <p:nvPr>
            <p:ph type="body" idx="14" hasCustomPrompt="1"/>
          </p:nvPr>
        </p:nvSpPr>
        <p:spPr>
          <a:xfrm>
            <a:off x="972122" y="972123"/>
            <a:ext cx="1002794" cy="594981"/>
          </a:xfrm>
          <a:blipFill>
            <a:blip r:embed="rId4" cstate="email">
              <a:extLst>
                <a:ext uri="{28A0092B-C50C-407E-A947-70E740481C1C}">
                  <a14:useLocalDpi xmlns:a14="http://schemas.microsoft.com/office/drawing/2010/main"/>
                </a:ext>
              </a:extLst>
            </a:blip>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0" name="Tittel 9" hidden="1">
            <a:extLst>
              <a:ext uri="{FF2B5EF4-FFF2-40B4-BE49-F238E27FC236}">
                <a16:creationId xmlns:a16="http://schemas.microsoft.com/office/drawing/2014/main" id="{E8835639-EE2E-4A8E-85E5-6F7FEBE5881A}"/>
              </a:ext>
            </a:extLst>
          </p:cNvPr>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7257033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EB7504F6-17C0-4CF5-AFB2-3A80CB35E3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id="{FD129A97-EA60-4B25-BBB4-F86EEC91C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dirty="0"/>
          </a:p>
        </p:txBody>
      </p:sp>
      <p:sp>
        <p:nvSpPr>
          <p:cNvPr id="21" name="Plassholder for tekst 12">
            <a:extLst>
              <a:ext uri="{FF2B5EF4-FFF2-40B4-BE49-F238E27FC236}">
                <a16:creationId xmlns:a16="http://schemas.microsoft.com/office/drawing/2014/main"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74665-2CE1-483D-88B3-CB30A2BC3BAC}"/>
              </a:ext>
            </a:extLst>
          </p:cNvPr>
          <p:cNvSpPr>
            <a:spLocks noGrp="1"/>
          </p:cNvSpPr>
          <p:nvPr>
            <p:ph type="title"/>
          </p:nvPr>
        </p:nvSpPr>
        <p:spPr/>
        <p:txBody>
          <a:bodyPr/>
          <a:lstStyle/>
          <a:p>
            <a:r>
              <a:rPr lang="en-US"/>
              <a:t>Click to edit Master title style</a:t>
            </a:r>
            <a:endParaRPr lang="nb-NO"/>
          </a:p>
        </p:txBody>
      </p:sp>
      <p:sp>
        <p:nvSpPr>
          <p:cNvPr id="3" name="Plassholder for dato 2">
            <a:extLst>
              <a:ext uri="{FF2B5EF4-FFF2-40B4-BE49-F238E27FC236}">
                <a16:creationId xmlns:a16="http://schemas.microsoft.com/office/drawing/2014/main" id="{33C111B8-F1CF-4BE4-B4A2-CDA3B27D1720}"/>
              </a:ext>
            </a:extLst>
          </p:cNvPr>
          <p:cNvSpPr>
            <a:spLocks noGrp="1"/>
          </p:cNvSpPr>
          <p:nvPr>
            <p:ph type="dt" sz="half" idx="10"/>
          </p:nvPr>
        </p:nvSpPr>
        <p:spPr/>
        <p:txBody>
          <a:bodyPr/>
          <a:lstStyle/>
          <a:p>
            <a:fld id="{24C1DA1B-711B-4250-AF61-AE5974B546C0}" type="datetime1">
              <a:rPr lang="nb-NO" smtClean="0"/>
              <a:t>22.02.2023</a:t>
            </a:fld>
            <a:endParaRPr lang="nb-NO"/>
          </a:p>
        </p:txBody>
      </p:sp>
      <p:sp>
        <p:nvSpPr>
          <p:cNvPr id="4" name="Plassholder for bunntekst 3">
            <a:extLst>
              <a:ext uri="{FF2B5EF4-FFF2-40B4-BE49-F238E27FC236}">
                <a16:creationId xmlns:a16="http://schemas.microsoft.com/office/drawing/2014/main" id="{68A6FDDF-6E58-442D-8BA8-B2D96C2F19E1}"/>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84F5FE2E-EAC7-4187-8408-27909E2522BB}"/>
              </a:ext>
            </a:extLst>
          </p:cNvPr>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12080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endParaRPr lang="nb-NO"/>
          </a:p>
        </p:txBody>
      </p:sp>
      <p:sp>
        <p:nvSpPr>
          <p:cNvPr id="5" name="Plassholder for dato 4"/>
          <p:cNvSpPr>
            <a:spLocks noGrp="1"/>
          </p:cNvSpPr>
          <p:nvPr>
            <p:ph type="dt" sz="half" idx="10"/>
          </p:nvPr>
        </p:nvSpPr>
        <p:spPr/>
        <p:txBody>
          <a:bodyPr/>
          <a:lstStyle/>
          <a:p>
            <a:fld id="{C5782098-8922-497A-A801-DB9651A894B2}" type="datetime1">
              <a:rPr lang="nb-NO" smtClean="0"/>
              <a:t>22.02.2023</a:t>
            </a:fld>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Plassholder for bunntekst 7"/>
          <p:cNvSpPr>
            <a:spLocks noGrp="1"/>
          </p:cNvSpPr>
          <p:nvPr>
            <p:ph type="ftr" sz="quarter" idx="11"/>
          </p:nvPr>
        </p:nvSpPr>
        <p:spPr/>
        <p:txBody>
          <a:bodyPr/>
          <a:lstStyle/>
          <a:p>
            <a:endParaRPr lang="nb-NO"/>
          </a:p>
        </p:txBody>
      </p:sp>
      <p:sp>
        <p:nvSpPr>
          <p:cNvPr id="7" name="Plassholder for dato 6"/>
          <p:cNvSpPr>
            <a:spLocks noGrp="1"/>
          </p:cNvSpPr>
          <p:nvPr>
            <p:ph type="dt" sz="half" idx="10"/>
          </p:nvPr>
        </p:nvSpPr>
        <p:spPr/>
        <p:txBody>
          <a:bodyPr/>
          <a:lstStyle/>
          <a:p>
            <a:fld id="{CACF3DA4-7D07-43A5-B4D5-0BAF123BCFC2}" type="datetime1">
              <a:rPr lang="nb-NO" smtClean="0"/>
              <a:t>22.02.2023</a:t>
            </a:fld>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8466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endParaRPr lang="nb-NO"/>
          </a:p>
        </p:txBody>
      </p:sp>
      <p:sp>
        <p:nvSpPr>
          <p:cNvPr id="3" name="Plassholder for dato 2"/>
          <p:cNvSpPr>
            <a:spLocks noGrp="1"/>
          </p:cNvSpPr>
          <p:nvPr>
            <p:ph type="dt" sz="half" idx="10"/>
          </p:nvPr>
        </p:nvSpPr>
        <p:spPr/>
        <p:txBody>
          <a:bodyPr/>
          <a:lstStyle/>
          <a:p>
            <a:fld id="{68C00332-4353-4A99-B193-DC663127A325}" type="datetime1">
              <a:rPr lang="nb-NO" smtClean="0"/>
              <a:t>22.02.2023</a:t>
            </a:fld>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Tittel 4" hidden="1">
            <a:extLst>
              <a:ext uri="{FF2B5EF4-FFF2-40B4-BE49-F238E27FC236}">
                <a16:creationId xmlns:a16="http://schemas.microsoft.com/office/drawing/2014/main" id="{84ABF12D-3347-4A44-9DA5-FA330C8E8189}"/>
              </a:ext>
            </a:extLst>
          </p:cNvPr>
          <p:cNvSpPr>
            <a:spLocks noGrp="1"/>
          </p:cNvSpPr>
          <p:nvPr>
            <p:ph type="title"/>
          </p:nvPr>
        </p:nvSpPr>
        <p:spPr/>
        <p:txBody>
          <a:bodyPr/>
          <a:lstStyle/>
          <a:p>
            <a:r>
              <a:rPr lang="en-US"/>
              <a:t>Click to edit Master title style</a:t>
            </a:r>
            <a:endParaRPr lang="nb-NO"/>
          </a:p>
        </p:txBody>
      </p:sp>
      <p:sp>
        <p:nvSpPr>
          <p:cNvPr id="3" name="Plassholder for bunntekst 2"/>
          <p:cNvSpPr>
            <a:spLocks noGrp="1"/>
          </p:cNvSpPr>
          <p:nvPr>
            <p:ph type="ftr" sz="quarter" idx="11"/>
          </p:nvPr>
        </p:nvSpPr>
        <p:spPr/>
        <p:txBody>
          <a:bodyPr/>
          <a:lstStyle/>
          <a:p>
            <a:endParaRPr lang="nb-NO"/>
          </a:p>
        </p:txBody>
      </p:sp>
      <p:sp>
        <p:nvSpPr>
          <p:cNvPr id="2" name="Plassholder for dato 1"/>
          <p:cNvSpPr>
            <a:spLocks noGrp="1"/>
          </p:cNvSpPr>
          <p:nvPr>
            <p:ph type="dt" sz="half" idx="10"/>
          </p:nvPr>
        </p:nvSpPr>
        <p:spPr/>
        <p:txBody>
          <a:bodyPr/>
          <a:lstStyle/>
          <a:p>
            <a:fld id="{3F3FFAD8-24C9-48FE-A12F-B9CAC0C29339}" type="datetime1">
              <a:rPr lang="nb-NO" smtClean="0"/>
              <a:t>22.02.2023</a:t>
            </a:fld>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AFD735A7-D3E8-41C4-806A-8C85258F68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248145DB-5601-4BE7-B950-1E39403F49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5141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4B2F574-3FB7-4075-B8B4-B0B1F5F3FF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6" name="Plassholder for tekst 12">
            <a:extLst>
              <a:ext uri="{FF2B5EF4-FFF2-40B4-BE49-F238E27FC236}">
                <a16:creationId xmlns:a16="http://schemas.microsoft.com/office/drawing/2014/main"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B941E73A-9838-4549-8A04-A3532C39DC6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6991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E808A55B-AE2E-4715-A55A-586E33523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6" name="Plassholder for tekst 12">
            <a:extLst>
              <a:ext uri="{FF2B5EF4-FFF2-40B4-BE49-F238E27FC236}">
                <a16:creationId xmlns:a16="http://schemas.microsoft.com/office/drawing/2014/main"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dirty="0"/>
          </a:p>
        </p:txBody>
      </p:sp>
      <p:sp>
        <p:nvSpPr>
          <p:cNvPr id="17" name="Plassholder for tekst 12">
            <a:extLst>
              <a:ext uri="{FF2B5EF4-FFF2-40B4-BE49-F238E27FC236}">
                <a16:creationId xmlns:a16="http://schemas.microsoft.com/office/drawing/2014/main"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5" name="Bilde 14">
            <a:extLst>
              <a:ext uri="{FF2B5EF4-FFF2-40B4-BE49-F238E27FC236}">
                <a16:creationId xmlns:a16="http://schemas.microsoft.com/office/drawing/2014/main" id="{83011402-432B-40E2-A540-AD45AC63DA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DB5EF820-82C6-4683-BA5F-67FF154A27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B694C4F-761C-4DD3-80C0-85F1EC63BA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E050BC1-E222-4BEA-AB48-527E712F6D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CE62991F-6C97-4107-8397-FA4EF895710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E34E01D0-FD50-4819-8CB7-242DD62DFF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2122" y="8774297"/>
            <a:ext cx="2494800" cy="294183"/>
          </a:xfrm>
          <a:prstGeom prst="rect">
            <a:avLst/>
          </a:prstGeom>
        </p:spPr>
      </p:pic>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endParaRPr lang="en-US" dirty="0"/>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
        <p:nvSpPr>
          <p:cNvPr id="19" name="Plassholder for tekst 12">
            <a:extLst>
              <a:ext uri="{FF2B5EF4-FFF2-40B4-BE49-F238E27FC236}">
                <a16:creationId xmlns:a16="http://schemas.microsoft.com/office/drawing/2014/main"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dirty="0"/>
          </a:p>
        </p:txBody>
      </p:sp>
      <p:sp>
        <p:nvSpPr>
          <p:cNvPr id="20" name="Plassholder for tekst 12">
            <a:extLst>
              <a:ext uri="{FF2B5EF4-FFF2-40B4-BE49-F238E27FC236}">
                <a16:creationId xmlns:a16="http://schemas.microsoft.com/office/drawing/2014/main"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pic>
        <p:nvPicPr>
          <p:cNvPr id="17" name="Bilde 16">
            <a:extLst>
              <a:ext uri="{FF2B5EF4-FFF2-40B4-BE49-F238E27FC236}">
                <a16:creationId xmlns:a16="http://schemas.microsoft.com/office/drawing/2014/main" id="{8EDE0CB6-CE9F-422B-970C-3C05BF6D4E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endParaRPr lang="nb-NO" dirty="0"/>
          </a:p>
        </p:txBody>
      </p:sp>
      <p:sp>
        <p:nvSpPr>
          <p:cNvPr id="4" name="Plassholder for dato 3"/>
          <p:cNvSpPr>
            <a:spLocks noGrp="1"/>
          </p:cNvSpPr>
          <p:nvPr>
            <p:ph type="dt" sz="half" idx="10"/>
          </p:nvPr>
        </p:nvSpPr>
        <p:spPr/>
        <p:txBody>
          <a:bodyPr/>
          <a:lstStyle/>
          <a:p>
            <a:fld id="{02811425-0959-4F72-99C4-369DD7C161A7}" type="datetime1">
              <a:rPr lang="nb-NO" smtClean="0"/>
              <a:t>22.02.2023</a:t>
            </a:fld>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3" name="Plassholder for innhold 2"/>
          <p:cNvSpPr>
            <a:spLocks noGrp="1"/>
          </p:cNvSpPr>
          <p:nvPr>
            <p:ph idx="1"/>
          </p:nvPr>
        </p:nvSpPr>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Tittel 1"/>
          <p:cNvSpPr>
            <a:spLocks noGrp="1"/>
          </p:cNvSpPr>
          <p:nvPr>
            <p:ph type="title"/>
          </p:nvPr>
        </p:nvSpPr>
        <p:spPr/>
        <p:txBody>
          <a:bodyPr/>
          <a:lstStyle/>
          <a:p>
            <a:r>
              <a:rPr lang="en-US"/>
              <a:t>Click to edit Master title style</a:t>
            </a:r>
            <a:endParaRPr lang="nb-NO" dirty="0"/>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24C1DA1B-711B-4250-AF61-AE5974B546C0}" type="datetime1">
              <a:rPr lang="nb-NO" smtClean="0"/>
              <a:t>22.02.2023</a:t>
            </a:fld>
            <a:endParaRPr lang="nb-NO" dirty="0"/>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dirty="0"/>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id="{F14EC943-070E-4E7D-93A3-0F611DDAC559}"/>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id="{4A39DECF-E426-43A3-9A93-A8D693631F1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72" r:id="rId10"/>
    <p:sldLayoutId id="2147483651" r:id="rId11"/>
    <p:sldLayoutId id="2147483656" r:id="rId12"/>
    <p:sldLayoutId id="2147483658" r:id="rId13"/>
    <p:sldLayoutId id="2147483659" r:id="rId14"/>
    <p:sldLayoutId id="2147483660" r:id="rId15"/>
    <p:sldLayoutId id="2147483661" r:id="rId16"/>
    <p:sldLayoutId id="2147483657" r:id="rId17"/>
    <p:sldLayoutId id="2147483670" r:id="rId18"/>
    <p:sldLayoutId id="2147483671" r:id="rId19"/>
    <p:sldLayoutId id="2147483673" r:id="rId20"/>
    <p:sldLayoutId id="2147483652" r:id="rId21"/>
    <p:sldLayoutId id="2147483653" r:id="rId22"/>
    <p:sldLayoutId id="2147483654" r:id="rId23"/>
    <p:sldLayoutId id="2147483655" r:id="rId24"/>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1000"/>
        </a:spcBef>
        <a:spcAft>
          <a:spcPts val="2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mailto:olemarti@oslomet.no"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no.wikipedia.org/wiki/Str%C3%A5mann"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hyperlink" Target="https://no.wikipedia.org/wiki/Sarkasme" TargetMode="External"/><Relationship Id="rId4" Type="http://schemas.openxmlformats.org/officeDocument/2006/relationships/hyperlink" Target="https://no.wikipedia.org/wiki/Ironi"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0ADA6B-CEB6-46F1-8965-B95EE2AC6E29}"/>
              </a:ext>
            </a:extLst>
          </p:cNvPr>
          <p:cNvSpPr>
            <a:spLocks noGrp="1"/>
          </p:cNvSpPr>
          <p:nvPr>
            <p:ph type="ctrTitle"/>
          </p:nvPr>
        </p:nvSpPr>
        <p:spPr>
          <a:xfrm>
            <a:off x="971548" y="3102254"/>
            <a:ext cx="9876034" cy="1511824"/>
          </a:xfrm>
        </p:spPr>
        <p:txBody>
          <a:bodyPr>
            <a:normAutofit/>
          </a:bodyPr>
          <a:lstStyle/>
          <a:p>
            <a:r>
              <a:rPr lang="nb-NO" sz="5500" dirty="0"/>
              <a:t>Praktisk etikk</a:t>
            </a:r>
          </a:p>
        </p:txBody>
      </p:sp>
      <p:sp>
        <p:nvSpPr>
          <p:cNvPr id="20" name="Text Placeholder 19">
            <a:extLst>
              <a:ext uri="{FF2B5EF4-FFF2-40B4-BE49-F238E27FC236}">
                <a16:creationId xmlns:a16="http://schemas.microsoft.com/office/drawing/2014/main" id="{D5A45014-BD4B-4A66-B1A1-3067379AB9C3}"/>
              </a:ext>
            </a:extLst>
          </p:cNvPr>
          <p:cNvSpPr>
            <a:spLocks noGrp="1"/>
          </p:cNvSpPr>
          <p:nvPr>
            <p:ph type="body" sz="quarter" idx="13"/>
          </p:nvPr>
        </p:nvSpPr>
        <p:spPr>
          <a:xfrm>
            <a:off x="971548" y="6109000"/>
            <a:ext cx="9292592" cy="1890941"/>
          </a:xfrm>
        </p:spPr>
        <p:txBody>
          <a:bodyPr>
            <a:normAutofit/>
          </a:bodyPr>
          <a:lstStyle/>
          <a:p>
            <a:r>
              <a:rPr lang="nb-NO" sz="2800" b="0" dirty="0"/>
              <a:t>Ole Martin Moen</a:t>
            </a:r>
            <a:br>
              <a:rPr lang="nb-NO" sz="2800" b="0" dirty="0"/>
            </a:br>
            <a:r>
              <a:rPr lang="nb-NO" sz="2800" b="0" dirty="0"/>
              <a:t>Professor i helsefaglig etikk</a:t>
            </a:r>
            <a:br>
              <a:rPr lang="nb-NO" sz="2800" b="0" dirty="0"/>
            </a:br>
            <a:r>
              <a:rPr lang="nb-NO" sz="2800" b="0" dirty="0"/>
              <a:t>OsloMet - storbyuniversitetet</a:t>
            </a:r>
          </a:p>
        </p:txBody>
      </p:sp>
      <p:pic>
        <p:nvPicPr>
          <p:cNvPr id="36" name="Picture Placeholder 35">
            <a:extLst>
              <a:ext uri="{FF2B5EF4-FFF2-40B4-BE49-F238E27FC236}">
                <a16:creationId xmlns:a16="http://schemas.microsoft.com/office/drawing/2014/main" id="{D0268CB5-D677-438D-A7E9-E401FF723B3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159" r="14159"/>
          <a:stretch>
            <a:fillRect/>
          </a:stretch>
        </p:blipFill>
        <p:spPr/>
      </p:pic>
    </p:spTree>
    <p:extLst>
      <p:ext uri="{BB962C8B-B14F-4D97-AF65-F5344CB8AC3E}">
        <p14:creationId xmlns:p14="http://schemas.microsoft.com/office/powerpoint/2010/main" val="253890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316201" y="2492316"/>
            <a:ext cx="11514224" cy="8480484"/>
          </a:xfrm>
        </p:spPr>
        <p:txBody>
          <a:bodyPr>
            <a:noAutofit/>
          </a:bodyPr>
          <a:lstStyle/>
          <a:p>
            <a:br>
              <a:rPr lang="nb-NO" dirty="0"/>
            </a:br>
            <a:br>
              <a:rPr lang="nb-NO" dirty="0"/>
            </a:br>
            <a:br>
              <a:rPr lang="nb-NO" dirty="0"/>
            </a:br>
            <a:br>
              <a:rPr lang="nb-NO" dirty="0"/>
            </a:br>
            <a:br>
              <a:rPr lang="nb-NO" dirty="0"/>
            </a:br>
            <a:br>
              <a:rPr lang="nb-NO" dirty="0"/>
            </a:br>
            <a:r>
              <a:rPr lang="nb-NO" dirty="0"/>
              <a:t>Hilde er psykisk utviklingshemmet</a:t>
            </a:r>
            <a:br>
              <a:rPr lang="nb-NO" dirty="0"/>
            </a:br>
            <a:br>
              <a:rPr lang="nb-NO" dirty="0"/>
            </a:br>
            <a:r>
              <a:rPr lang="nb-NO" sz="3000" b="0" dirty="0"/>
              <a:t>Hilde er psykisk utviklingshemmet og flyttet inn i egen leilighet i et bemannet bofellesskap som ung voksen. Hun er i risiko for å utvikle diabetes og er overvektig når hun flytter inn. Hun får lommepenger, og det er kort vei til nærbutikken på vei fra bussen etter at hun kommer hjem fra arbeid ved tilrettelagt arbeidsplass. Personalet registrerer at hun handler brus og godterier ofte. Nattespising; Kjedespising; Velger usunn mat og drikke; Øker i vekt. Stor bekymring rundt tannhelse, og tannklinikken tar kontakt med koordinator i ansvarsgruppen. I møte forteller de om mye </a:t>
            </a:r>
            <a:r>
              <a:rPr lang="nb-NO" sz="3000" b="0" dirty="0" err="1"/>
              <a:t>caries</a:t>
            </a:r>
            <a:r>
              <a:rPr lang="nb-NO" sz="3000" b="0" dirty="0"/>
              <a:t> og at det er høy risiko for at Hilde vil miste tenner. Det er generelt vanskelig med samarbeidet med Hilde. Habiliteringstjenesten blir koblet på, og de anbefaler tvangsvedtak både for å få vekten under kontroll og for å få tannstatus under kontroll. Foreldrene til Hilde motsetter seg sterkt og vil at man skal tilrettelegge for tiltak uten tvang.</a:t>
            </a: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427946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915400" y="1271529"/>
            <a:ext cx="11514224" cy="8480484"/>
          </a:xfrm>
        </p:spPr>
        <p:txBody>
          <a:bodyPr>
            <a:noAutofit/>
          </a:bodyPr>
          <a:lstStyle/>
          <a:p>
            <a:br>
              <a:rPr lang="nb-NO" dirty="0"/>
            </a:br>
            <a:br>
              <a:rPr lang="nb-NO" dirty="0"/>
            </a:br>
            <a:br>
              <a:rPr lang="nb-NO" dirty="0"/>
            </a:br>
            <a:br>
              <a:rPr lang="nb-NO" dirty="0"/>
            </a:br>
            <a:br>
              <a:rPr lang="nb-NO" dirty="0"/>
            </a:br>
            <a:br>
              <a:rPr lang="nb-NO" dirty="0"/>
            </a:br>
            <a:r>
              <a:rPr lang="nb-NO" dirty="0"/>
              <a:t>Nyresvikt</a:t>
            </a:r>
            <a:br>
              <a:rPr lang="nb-NO" dirty="0"/>
            </a:br>
            <a:br>
              <a:rPr lang="nb-NO" dirty="0"/>
            </a:br>
            <a:r>
              <a:rPr lang="nb-NO" sz="3000" b="0" dirty="0"/>
              <a:t>En mann i førtiårene med små barn utvikler nyresvikt og går i dialyse i påvente av transplantasjon. Familien kartlegges med tanke på om noen kan være aktuelle som donor. Pasienten har flere brødre, og etter undersøkelser peker en av brødrene seg ut som en god kandidat. Han tar spørsmålet om donasjon opp med sin kone. Hun blir sterkt opprørt, mener at sin manns bror har oppført seg som en drittsekk og ikke fortjener en slik gave. Det er et dårlig forhold i familien og spesielt mellom pasienten og denne brorens kone.</a:t>
            </a: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90455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316201" y="2492316"/>
            <a:ext cx="11514224" cy="8480484"/>
          </a:xfrm>
        </p:spPr>
        <p:txBody>
          <a:bodyPr>
            <a:noAutofit/>
          </a:bodyPr>
          <a:lstStyle/>
          <a:p>
            <a:br>
              <a:rPr lang="nb-NO" dirty="0"/>
            </a:br>
            <a:br>
              <a:rPr lang="nb-NO" dirty="0"/>
            </a:br>
            <a:br>
              <a:rPr lang="nb-NO" dirty="0"/>
            </a:br>
            <a:br>
              <a:rPr lang="nb-NO" dirty="0"/>
            </a:br>
            <a:br>
              <a:rPr lang="nb-NO" dirty="0"/>
            </a:br>
            <a:br>
              <a:rPr lang="nb-NO" dirty="0"/>
            </a:br>
            <a:r>
              <a:rPr lang="nb-NO" dirty="0"/>
              <a:t>Et sju måneder gammelt barn</a:t>
            </a:r>
            <a:br>
              <a:rPr lang="nb-NO" dirty="0"/>
            </a:br>
            <a:br>
              <a:rPr lang="nb-NO" dirty="0"/>
            </a:br>
            <a:r>
              <a:rPr lang="nb-NO" sz="3000" b="0" dirty="0"/>
              <a:t>Et sju måneder gammelt barn med en kronisk sykdom er innlagt til rutinemessig behandling som inkluderer intravenøs injeksjon av legemidler. Dette settes av en sykepleier mens foreldrene er en tur i byen. Injeksjonen fører til plutselig og uventet livløshet. Det settes umiddelbart i gang førstehjelp, og barnet kommer raskt til hektene. Det oppdages at barnet har fått feil legemiddel, to ulike legemidler er blitt forvekslet. Sykepleieren som gav legemidlet, reagerer voldsomt og sendes hjem. I etterkant diskuteres det om foreldrene skal informeres. Barnet er uten mén, og man antar at uhellet kan skremme dem unødig. Behandling av barnet er langvarig, og foreldrenes tillit til behandlerne og pleiepersonalet anses som svært viktig. Foreldrene blir likevel informert. De ønsker å møte sykepleieren som imidlertid skjermes av ledelsen.</a:t>
            </a: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69602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545492" y="3583459"/>
            <a:ext cx="13373220" cy="7339914"/>
          </a:xfrm>
        </p:spPr>
        <p:txBody>
          <a:bodyPr>
            <a:noAutofit/>
          </a:bodyPr>
          <a:lstStyle/>
          <a:p>
            <a:br>
              <a:rPr lang="nb-NO" dirty="0"/>
            </a:br>
            <a:br>
              <a:rPr lang="nb-NO" dirty="0"/>
            </a:br>
            <a:br>
              <a:rPr lang="nb-NO" dirty="0"/>
            </a:br>
            <a:br>
              <a:rPr lang="nb-NO" dirty="0"/>
            </a:br>
            <a:br>
              <a:rPr lang="nb-NO" dirty="0"/>
            </a:br>
            <a:r>
              <a:rPr lang="nb-NO" dirty="0"/>
              <a:t>Sommervikarer på psykoseposten</a:t>
            </a:r>
            <a:br>
              <a:rPr lang="nb-NO" dirty="0"/>
            </a:br>
            <a:br>
              <a:rPr lang="nb-NO" dirty="0"/>
            </a:br>
            <a:r>
              <a:rPr lang="nb-NO" sz="3500" b="0" dirty="0"/>
              <a:t>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a:t>
            </a:r>
            <a:br>
              <a:rPr lang="nb-NO" dirty="0"/>
            </a:b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8954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720666"/>
            <a:ext cx="12674010" cy="6773922"/>
          </a:xfrm>
        </p:spPr>
        <p:txBody>
          <a:bodyPr>
            <a:noAutofit/>
          </a:bodyPr>
          <a:lstStyle/>
          <a:p>
            <a:br>
              <a:rPr lang="nb-NO" dirty="0"/>
            </a:br>
            <a:r>
              <a:rPr lang="nb-NO" dirty="0"/>
              <a:t>Kasuistikk</a:t>
            </a:r>
            <a:br>
              <a:rPr lang="nb-NO" dirty="0"/>
            </a:br>
            <a:r>
              <a:rPr lang="nb-NO" b="0" dirty="0"/>
              <a:t>Å argumentere fra én type case, til en annen</a:t>
            </a:r>
            <a:br>
              <a:rPr lang="nb-NO" b="0" dirty="0"/>
            </a:br>
            <a:r>
              <a:rPr lang="nb-NO" b="0" i="1" dirty="0"/>
              <a:t>Moralsk relevant forskjell</a:t>
            </a:r>
            <a:br>
              <a:rPr lang="nb-NO" dirty="0"/>
            </a:br>
            <a:br>
              <a:rPr lang="en-US" sz="7000" dirty="0"/>
            </a:br>
            <a:endParaRPr lang="en-US" sz="7000" dirty="0"/>
          </a:p>
        </p:txBody>
      </p:sp>
    </p:spTree>
    <p:extLst>
      <p:ext uri="{BB962C8B-B14F-4D97-AF65-F5344CB8AC3E}">
        <p14:creationId xmlns:p14="http://schemas.microsoft.com/office/powerpoint/2010/main" val="75259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720666"/>
            <a:ext cx="12674010" cy="6773922"/>
          </a:xfrm>
        </p:spPr>
        <p:txBody>
          <a:bodyPr>
            <a:noAutofit/>
          </a:bodyPr>
          <a:lstStyle/>
          <a:p>
            <a:br>
              <a:rPr lang="nb-NO" dirty="0"/>
            </a:br>
            <a:r>
              <a:rPr lang="nb-NO" dirty="0"/>
              <a:t>Pro tanto-argument</a:t>
            </a:r>
            <a:br>
              <a:rPr lang="nb-NO" dirty="0"/>
            </a:br>
            <a:r>
              <a:rPr lang="nb-NO" b="0" dirty="0"/>
              <a:t>Etablerer en bevisbyrde.</a:t>
            </a:r>
            <a:br>
              <a:rPr lang="nb-NO" dirty="0"/>
            </a:br>
            <a:br>
              <a:rPr lang="en-US" sz="7000" dirty="0"/>
            </a:br>
            <a:endParaRPr lang="en-US" sz="7000" dirty="0"/>
          </a:p>
        </p:txBody>
      </p:sp>
    </p:spTree>
    <p:extLst>
      <p:ext uri="{BB962C8B-B14F-4D97-AF65-F5344CB8AC3E}">
        <p14:creationId xmlns:p14="http://schemas.microsoft.com/office/powerpoint/2010/main" val="158915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5692716"/>
            <a:ext cx="12674010" cy="4479984"/>
          </a:xfrm>
        </p:spPr>
        <p:txBody>
          <a:bodyPr>
            <a:noAutofit/>
          </a:bodyPr>
          <a:lstStyle/>
          <a:p>
            <a:br>
              <a:rPr lang="nb-NO" dirty="0"/>
            </a:br>
            <a:br>
              <a:rPr lang="nb-NO" dirty="0"/>
            </a:br>
            <a:br>
              <a:rPr lang="nb-NO" dirty="0"/>
            </a:br>
            <a:br>
              <a:rPr lang="nb-NO" dirty="0"/>
            </a:br>
            <a:br>
              <a:rPr lang="nb-NO" dirty="0"/>
            </a:br>
            <a:r>
              <a:rPr lang="nb-NO" dirty="0"/>
              <a:t>Uenighet</a:t>
            </a:r>
            <a:br>
              <a:rPr lang="nb-NO" dirty="0"/>
            </a:br>
            <a:r>
              <a:rPr lang="nb-NO" b="0" dirty="0"/>
              <a:t>- skinnuenighet</a:t>
            </a:r>
            <a:br>
              <a:rPr lang="nb-NO" b="0" dirty="0"/>
            </a:br>
            <a:r>
              <a:rPr lang="nb-NO" b="0" dirty="0"/>
              <a:t>- reell uenighet</a:t>
            </a:r>
            <a:br>
              <a:rPr lang="nb-NO" b="0" dirty="0"/>
            </a:br>
            <a:br>
              <a:rPr lang="nb-NO" b="0" dirty="0"/>
            </a:br>
            <a:br>
              <a:rPr lang="nb-NO" dirty="0"/>
            </a:br>
            <a:r>
              <a:rPr lang="nb-NO" dirty="0"/>
              <a:t>Ved reell uenighet: (1) </a:t>
            </a:r>
            <a:r>
              <a:rPr lang="nb-NO" b="0" dirty="0"/>
              <a:t>Finne ut hvor langt på vei man er enig, og så lokalisere nøyaktig hvor uenigheten melder seg. </a:t>
            </a:r>
            <a:r>
              <a:rPr lang="nb-NO" dirty="0"/>
              <a:t>(2)</a:t>
            </a:r>
            <a:r>
              <a:rPr lang="nb-NO" b="0" dirty="0"/>
              <a:t> Bytte side. </a:t>
            </a:r>
            <a:r>
              <a:rPr lang="nb-NO" dirty="0"/>
              <a:t>(3)</a:t>
            </a:r>
            <a:r>
              <a:rPr lang="nb-NO" b="0" dirty="0"/>
              <a:t> Forklare hvilke funn som hadde måttet være annerledes for at man selv skulle ha landet på motsatt konklusjon.</a:t>
            </a:r>
            <a:br>
              <a:rPr lang="nb-NO" dirty="0"/>
            </a:br>
            <a:br>
              <a:rPr lang="en-US" sz="7000" dirty="0"/>
            </a:br>
            <a:endParaRPr lang="en-US" sz="7000" dirty="0"/>
          </a:p>
        </p:txBody>
      </p:sp>
    </p:spTree>
    <p:extLst>
      <p:ext uri="{BB962C8B-B14F-4D97-AF65-F5344CB8AC3E}">
        <p14:creationId xmlns:p14="http://schemas.microsoft.com/office/powerpoint/2010/main" val="419885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170561" y="2978091"/>
            <a:ext cx="12674010" cy="6565959"/>
          </a:xfrm>
        </p:spPr>
        <p:txBody>
          <a:bodyPr>
            <a:noAutofit/>
          </a:bodyPr>
          <a:lstStyle/>
          <a:p>
            <a:br>
              <a:rPr lang="nb-NO" dirty="0"/>
            </a:br>
            <a:br>
              <a:rPr lang="nb-NO" dirty="0"/>
            </a:br>
            <a:br>
              <a:rPr lang="nb-NO" dirty="0"/>
            </a:br>
            <a:br>
              <a:rPr lang="nb-NO" dirty="0"/>
            </a:br>
            <a:r>
              <a:rPr lang="nb-NO" dirty="0"/>
              <a:t>Hvis helhetsvurdering blir vanskelig</a:t>
            </a:r>
            <a:br>
              <a:rPr lang="nb-NO" dirty="0"/>
            </a:br>
            <a:br>
              <a:rPr lang="nb-NO" dirty="0"/>
            </a:br>
            <a:r>
              <a:rPr lang="nb-NO" sz="3500" b="0" dirty="0"/>
              <a:t>1. Hvor langt på vei er man enig?</a:t>
            </a:r>
            <a:br>
              <a:rPr lang="nb-NO" sz="3500" b="0" dirty="0"/>
            </a:br>
            <a:r>
              <a:rPr lang="nb-NO" sz="3500" b="0" dirty="0"/>
              <a:t>2. Er man enig om hva man er uenig i?</a:t>
            </a:r>
            <a:br>
              <a:rPr lang="nb-NO" sz="3500" b="0" dirty="0"/>
            </a:br>
            <a:r>
              <a:rPr lang="nb-NO" sz="3500" b="0" dirty="0"/>
              <a:t>3. Kasuistikk: «Hva er den moralsk relevante forskjellen?»</a:t>
            </a:r>
            <a:br>
              <a:rPr lang="nb-NO" sz="3500" b="0" dirty="0"/>
            </a:br>
            <a:r>
              <a:rPr lang="nb-NO" sz="3500" b="0" dirty="0"/>
              <a:t>4. Er vi enige om hva som bør være utgangspunktet for saker i denne kategorien?</a:t>
            </a:r>
            <a:br>
              <a:rPr lang="nb-NO" sz="3500" b="0" dirty="0"/>
            </a:br>
            <a:r>
              <a:rPr lang="nb-NO" sz="3500" b="0" dirty="0"/>
              <a:t>5. Bytte side i diskusjonen.</a:t>
            </a:r>
            <a:br>
              <a:rPr lang="nb-NO" sz="3500" b="0" dirty="0"/>
            </a:br>
            <a:r>
              <a:rPr lang="nb-NO" sz="3500" b="0" dirty="0"/>
              <a:t>6. Hva er den minste endringen i caset som må til for at man skulle ende på motsatt konklusjon?</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2453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720666"/>
            <a:ext cx="12674010" cy="6773922"/>
          </a:xfrm>
        </p:spPr>
        <p:txBody>
          <a:bodyPr>
            <a:noAutofit/>
          </a:bodyPr>
          <a:lstStyle/>
          <a:p>
            <a:br>
              <a:rPr lang="nb-NO" dirty="0"/>
            </a:br>
            <a:r>
              <a:rPr lang="nb-NO" dirty="0"/>
              <a:t>Anvende en etisk teori direkte</a:t>
            </a:r>
            <a:br>
              <a:rPr lang="nb-NO"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278143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F2A54-DBDB-4C99-86CE-EB8ECD248E2B}"/>
              </a:ext>
            </a:extLst>
          </p:cNvPr>
          <p:cNvSpPr>
            <a:spLocks noGrp="1"/>
          </p:cNvSpPr>
          <p:nvPr>
            <p:ph idx="1"/>
          </p:nvPr>
        </p:nvSpPr>
        <p:spPr>
          <a:xfrm>
            <a:off x="972122" y="2148840"/>
            <a:ext cx="15373922" cy="6819470"/>
          </a:xfrm>
        </p:spPr>
        <p:txBody>
          <a:bodyPr>
            <a:normAutofit/>
          </a:bodyPr>
          <a:lstStyle/>
          <a:p>
            <a:pPr marL="132131" indent="0" algn="just">
              <a:lnSpc>
                <a:spcPct val="115000"/>
              </a:lnSpc>
              <a:spcAft>
                <a:spcPts val="800"/>
              </a:spcAft>
              <a:buNone/>
            </a:pPr>
            <a:endParaRPr lang="nb-NO" sz="3500" dirty="0">
              <a:effectLst/>
              <a:latin typeface="+mj-lt"/>
              <a:ea typeface="Times New Roman" panose="02020603050405020304" pitchFamily="18" charset="0"/>
              <a:cs typeface="Times New Roman" panose="02020603050405020304" pitchFamily="18" charset="0"/>
            </a:endParaRPr>
          </a:p>
          <a:p>
            <a:pPr marL="132131" indent="0" algn="just">
              <a:lnSpc>
                <a:spcPct val="115000"/>
              </a:lnSpc>
              <a:spcAft>
                <a:spcPts val="800"/>
              </a:spcAft>
              <a:buNone/>
            </a:pPr>
            <a:r>
              <a:rPr lang="nb-NO" sz="3500" dirty="0">
                <a:effectLst/>
                <a:latin typeface="+mj-lt"/>
                <a:ea typeface="Times New Roman" panose="02020603050405020304" pitchFamily="18" charset="0"/>
                <a:cs typeface="Times New Roman" panose="02020603050405020304" pitchFamily="18" charset="0"/>
              </a:rPr>
              <a:t>«Selv om noen tar feil, vil meningen deres ofte likevel ha en flik av sannhet i seg. Vi sitter jo sjelden, eller aldri, med </a:t>
            </a:r>
            <a:r>
              <a:rPr lang="nb-NO" sz="3500" i="1" dirty="0">
                <a:effectLst/>
                <a:latin typeface="+mj-lt"/>
                <a:ea typeface="Times New Roman" panose="02020603050405020304" pitchFamily="18" charset="0"/>
                <a:cs typeface="Times New Roman" panose="02020603050405020304" pitchFamily="18" charset="0"/>
              </a:rPr>
              <a:t>hele</a:t>
            </a:r>
            <a:r>
              <a:rPr lang="nb-NO" sz="3500" dirty="0">
                <a:effectLst/>
                <a:latin typeface="+mj-lt"/>
                <a:ea typeface="Times New Roman" panose="02020603050405020304" pitchFamily="18" charset="0"/>
                <a:cs typeface="Times New Roman" panose="02020603050405020304" pitchFamily="18" charset="0"/>
              </a:rPr>
              <a:t> sannheten – og det er bare i møte med motstridende standpunkter ta vi får øye på mer av sannheten. Og selv om vårt eget syn virkelig skulle være hele sannheten, må dette synet stadig få bryne seg på motstand, ellers vil det bli til noe vi bare mener, som en fordom, og glemmer </a:t>
            </a:r>
            <a:r>
              <a:rPr lang="nb-NO" sz="3500" i="1" dirty="0">
                <a:effectLst/>
                <a:latin typeface="+mj-lt"/>
                <a:ea typeface="Times New Roman" panose="02020603050405020304" pitchFamily="18" charset="0"/>
                <a:cs typeface="Times New Roman" panose="02020603050405020304" pitchFamily="18" charset="0"/>
              </a:rPr>
              <a:t>hvorfor</a:t>
            </a:r>
            <a:r>
              <a:rPr lang="nb-NO" sz="3500" dirty="0">
                <a:effectLst/>
                <a:latin typeface="+mj-lt"/>
                <a:ea typeface="Times New Roman" panose="02020603050405020304" pitchFamily="18" charset="0"/>
                <a:cs typeface="Times New Roman" panose="02020603050405020304" pitchFamily="18" charset="0"/>
              </a:rPr>
              <a:t> vi mener.»  - John Stuart Mill, </a:t>
            </a:r>
            <a:r>
              <a:rPr lang="nb-NO" sz="3500" i="1" dirty="0">
                <a:effectLst/>
                <a:latin typeface="+mj-lt"/>
                <a:ea typeface="Times New Roman" panose="02020603050405020304" pitchFamily="18" charset="0"/>
                <a:cs typeface="Times New Roman" panose="02020603050405020304" pitchFamily="18" charset="0"/>
              </a:rPr>
              <a:t>On Liberty</a:t>
            </a:r>
            <a:endParaRPr lang="nb-NO" sz="3500" dirty="0">
              <a:effectLst/>
              <a:latin typeface="+mj-lt"/>
              <a:ea typeface="Calibri" panose="020F0502020204030204" pitchFamily="34" charset="0"/>
              <a:cs typeface="Times New Roman" panose="02020603050405020304" pitchFamily="18" charset="0"/>
            </a:endParaRPr>
          </a:p>
          <a:p>
            <a:pPr marL="0" indent="0">
              <a:buNone/>
            </a:pPr>
            <a:r>
              <a:rPr lang="nb-NO" dirty="0"/>
              <a:t> </a:t>
            </a:r>
          </a:p>
          <a:p>
            <a:pPr marL="0" indent="0">
              <a:buNone/>
            </a:pPr>
            <a:endParaRPr lang="nb-NO" dirty="0"/>
          </a:p>
        </p:txBody>
      </p:sp>
    </p:spTree>
    <p:extLst>
      <p:ext uri="{BB962C8B-B14F-4D97-AF65-F5344CB8AC3E}">
        <p14:creationId xmlns:p14="http://schemas.microsoft.com/office/powerpoint/2010/main" val="233791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983207" y="987366"/>
            <a:ext cx="12674010" cy="6773922"/>
          </a:xfrm>
        </p:spPr>
        <p:txBody>
          <a:bodyPr>
            <a:noAutofit/>
          </a:bodyPr>
          <a:lstStyle/>
          <a:p>
            <a:br>
              <a:rPr lang="nb-NO" dirty="0"/>
            </a:br>
            <a:r>
              <a:rPr lang="nb-NO" dirty="0"/>
              <a:t>Faglige spørsmål </a:t>
            </a:r>
            <a:r>
              <a:rPr lang="nb-NO" b="0" dirty="0"/>
              <a:t>vs. </a:t>
            </a:r>
            <a:r>
              <a:rPr lang="nb-NO" dirty="0"/>
              <a:t>Etiske spørsmål</a:t>
            </a:r>
            <a:br>
              <a:rPr lang="nb-NO" dirty="0"/>
            </a:br>
            <a:br>
              <a:rPr lang="nb-NO" dirty="0"/>
            </a:br>
            <a:br>
              <a:rPr lang="en-US" sz="7000" dirty="0"/>
            </a:br>
            <a:endParaRPr lang="en-US" sz="7000" dirty="0"/>
          </a:p>
        </p:txBody>
      </p:sp>
    </p:spTree>
    <p:extLst>
      <p:ext uri="{BB962C8B-B14F-4D97-AF65-F5344CB8AC3E}">
        <p14:creationId xmlns:p14="http://schemas.microsoft.com/office/powerpoint/2010/main" val="297528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3649850"/>
            <a:ext cx="12674010" cy="2710626"/>
          </a:xfrm>
        </p:spPr>
        <p:txBody>
          <a:bodyPr>
            <a:noAutofit/>
          </a:bodyPr>
          <a:lstStyle/>
          <a:p>
            <a:r>
              <a:rPr lang="en-US" sz="7000" dirty="0"/>
              <a:t>Tankeeksperimenter</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412792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Autonomi</a:t>
            </a:r>
            <a:br>
              <a:rPr lang="en-US" sz="7000" dirty="0"/>
            </a:br>
            <a:r>
              <a:rPr lang="en-US" sz="7000" dirty="0"/>
              <a:t>vs.</a:t>
            </a:r>
            <a:br>
              <a:rPr lang="en-US" sz="7000" dirty="0"/>
            </a:br>
            <a:r>
              <a:rPr lang="en-US" sz="7000" dirty="0" err="1"/>
              <a:t>Paternalisme</a:t>
            </a: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1026" name="Picture 2" descr="Justseeds | Self-Determination">
            <a:extLst>
              <a:ext uri="{FF2B5EF4-FFF2-40B4-BE49-F238E27FC236}">
                <a16:creationId xmlns:a16="http://schemas.microsoft.com/office/drawing/2014/main" id="{CDDB1B5B-9AFC-4078-85AE-890BD275C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214" y="461555"/>
            <a:ext cx="5885454" cy="88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6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Autonomi</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1026" name="Picture 2" descr="Justseeds | Self-Determination">
            <a:extLst>
              <a:ext uri="{FF2B5EF4-FFF2-40B4-BE49-F238E27FC236}">
                <a16:creationId xmlns:a16="http://schemas.microsoft.com/office/drawing/2014/main" id="{CDDB1B5B-9AFC-4078-85AE-890BD275C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214" y="461555"/>
            <a:ext cx="5885454" cy="88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24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019623" y="3594786"/>
            <a:ext cx="12674010" cy="2710626"/>
          </a:xfrm>
        </p:spPr>
        <p:txBody>
          <a:bodyPr>
            <a:noAutofit/>
          </a:bodyPr>
          <a:lstStyle/>
          <a:p>
            <a:r>
              <a:rPr lang="en-US" sz="7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3076" name="Picture 4" descr="Small | Happy Face | Pink | Smiley | &amp;quot; Poster by HappyFaceCo | Redbubble">
            <a:extLst>
              <a:ext uri="{FF2B5EF4-FFF2-40B4-BE49-F238E27FC236}">
                <a16:creationId xmlns:a16="http://schemas.microsoft.com/office/drawing/2014/main" id="{A079B8ED-9D1A-43E0-BA82-4CC5013E2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397" y="187599"/>
            <a:ext cx="714375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4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7" name="Picture 6" descr="Image">
            <a:extLst>
              <a:ext uri="{FF2B5EF4-FFF2-40B4-BE49-F238E27FC236}">
                <a16:creationId xmlns:a16="http://schemas.microsoft.com/office/drawing/2014/main" id="{BF8337F8-760D-4E04-AD14-3D3C6014CF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163" y="1705108"/>
            <a:ext cx="9626306" cy="6765123"/>
          </a:xfrm>
          <a:prstGeom prst="rect">
            <a:avLst/>
          </a:prstGeom>
          <a:noFill/>
          <a:ln>
            <a:noFill/>
          </a:ln>
        </p:spPr>
      </p:pic>
    </p:spTree>
    <p:extLst>
      <p:ext uri="{BB962C8B-B14F-4D97-AF65-F5344CB8AC3E}">
        <p14:creationId xmlns:p14="http://schemas.microsoft.com/office/powerpoint/2010/main" val="208753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6" name="Picture 5" descr="Text, whiteboard&#10;&#10;Description automatically generated">
            <a:extLst>
              <a:ext uri="{FF2B5EF4-FFF2-40B4-BE49-F238E27FC236}">
                <a16:creationId xmlns:a16="http://schemas.microsoft.com/office/drawing/2014/main" id="{4D0CDCD8-7FBB-4497-9938-F7AF32AFF36E}"/>
              </a:ext>
            </a:extLst>
          </p:cNvPr>
          <p:cNvPicPr/>
          <p:nvPr/>
        </p:nvPicPr>
        <p:blipFill rotWithShape="1">
          <a:blip r:embed="rId3">
            <a:extLst>
              <a:ext uri="{28A0092B-C50C-407E-A947-70E740481C1C}">
                <a14:useLocalDpi xmlns:a14="http://schemas.microsoft.com/office/drawing/2010/main" val="0"/>
              </a:ext>
            </a:extLst>
          </a:blip>
          <a:srcRect l="4231" t="1375" b="1722"/>
          <a:stretch/>
        </p:blipFill>
        <p:spPr bwMode="auto">
          <a:xfrm rot="5400000">
            <a:off x="6896496" y="1913144"/>
            <a:ext cx="7344619" cy="6486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81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Skade</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8" name="Picture 7" descr="A picture containing text, kitchenware, linedrawing&#10;&#10;Description automatically generated">
            <a:extLst>
              <a:ext uri="{FF2B5EF4-FFF2-40B4-BE49-F238E27FC236}">
                <a16:creationId xmlns:a16="http://schemas.microsoft.com/office/drawing/2014/main" id="{51C7C556-C890-474C-A53D-F5233F472780}"/>
              </a:ext>
            </a:extLst>
          </p:cNvPr>
          <p:cNvPicPr/>
          <p:nvPr/>
        </p:nvPicPr>
        <p:blipFill>
          <a:blip r:embed="rId3">
            <a:extLst>
              <a:ext uri="{28A0092B-C50C-407E-A947-70E740481C1C}">
                <a14:useLocalDpi xmlns:a14="http://schemas.microsoft.com/office/drawing/2010/main" val="0"/>
              </a:ext>
            </a:extLst>
          </a:blip>
          <a:stretch>
            <a:fillRect/>
          </a:stretch>
        </p:blipFill>
        <p:spPr>
          <a:xfrm>
            <a:off x="5677851" y="2275979"/>
            <a:ext cx="8752523" cy="5458363"/>
          </a:xfrm>
          <a:prstGeom prst="rect">
            <a:avLst/>
          </a:prstGeom>
        </p:spPr>
      </p:pic>
    </p:spTree>
    <p:extLst>
      <p:ext uri="{BB962C8B-B14F-4D97-AF65-F5344CB8AC3E}">
        <p14:creationId xmlns:p14="http://schemas.microsoft.com/office/powerpoint/2010/main" val="3110997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 descr="Graphical user interface, application&#10;&#10;Description automatically generated">
            <a:extLst>
              <a:ext uri="{FF2B5EF4-FFF2-40B4-BE49-F238E27FC236}">
                <a16:creationId xmlns:a16="http://schemas.microsoft.com/office/drawing/2014/main" id="{ACAA5F39-76D1-46DD-B289-C4D86ADBA7E1}"/>
              </a:ext>
            </a:extLst>
          </p:cNvPr>
          <p:cNvPicPr/>
          <p:nvPr/>
        </p:nvPicPr>
        <p:blipFill rotWithShape="1">
          <a:blip r:embed="rId3"/>
          <a:srcRect l="23407" t="14668" r="23159" b="25727"/>
          <a:stretch/>
        </p:blipFill>
        <p:spPr>
          <a:xfrm>
            <a:off x="7000769" y="1633022"/>
            <a:ext cx="9101016" cy="6082765"/>
          </a:xfrm>
          <a:prstGeom prst="rect">
            <a:avLst/>
          </a:prstGeo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972122" y="2374096"/>
            <a:ext cx="15373922" cy="2112179"/>
          </a:xfrm>
        </p:spPr>
        <p:txBody>
          <a:bodyPr anchor="b">
            <a:normAutofit/>
          </a:bodyPr>
          <a:lstStyle/>
          <a:p>
            <a:br>
              <a:rPr lang="en-US" dirty="0"/>
            </a:br>
            <a:br>
              <a:rPr lang="en-US" dirty="0"/>
            </a:br>
            <a:r>
              <a:rPr lang="en-US" dirty="0"/>
              <a:t>Rettferdighet</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8"/>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789022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535532" y="3136076"/>
            <a:ext cx="12674010" cy="3479859"/>
          </a:xfrm>
        </p:spPr>
        <p:txBody>
          <a:bodyPr>
            <a:noAutofit/>
          </a:bodyPr>
          <a:lstStyle/>
          <a:p>
            <a:br>
              <a:rPr lang="nb-NO" dirty="0"/>
            </a:br>
            <a:br>
              <a:rPr lang="nb-NO" dirty="0"/>
            </a:br>
            <a:br>
              <a:rPr lang="nb-NO" dirty="0"/>
            </a:br>
            <a:br>
              <a:rPr lang="nb-NO" dirty="0"/>
            </a:br>
            <a:br>
              <a:rPr lang="nb-NO" dirty="0"/>
            </a:br>
            <a:br>
              <a:rPr lang="nb-NO" dirty="0"/>
            </a:br>
            <a:r>
              <a:rPr lang="nb-NO" dirty="0"/>
              <a:t>Faglige spørsmål vs. Etiske spørsmål</a:t>
            </a:r>
            <a:br>
              <a:rPr lang="nb-NO" dirty="0"/>
            </a:br>
            <a:endParaRPr lang="en-US" sz="7000" dirty="0"/>
          </a:p>
        </p:txBody>
      </p:sp>
    </p:spTree>
    <p:extLst>
      <p:ext uri="{BB962C8B-B14F-4D97-AF65-F5344CB8AC3E}">
        <p14:creationId xmlns:p14="http://schemas.microsoft.com/office/powerpoint/2010/main" val="166652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3" name="Picture 2" descr="A Marine studies a map to create a terrain model during">
            <a:extLst>
              <a:ext uri="{FF2B5EF4-FFF2-40B4-BE49-F238E27FC236}">
                <a16:creationId xmlns:a16="http://schemas.microsoft.com/office/drawing/2014/main" id="{27B379F5-0E08-43BA-BDFA-BD9B30329D1E}"/>
              </a:ext>
            </a:extLst>
          </p:cNvPr>
          <p:cNvPicPr/>
          <p:nvPr/>
        </p:nvPicPr>
        <p:blipFill rotWithShape="1">
          <a:blip r:embed="rId3">
            <a:extLst>
              <a:ext uri="{28A0092B-C50C-407E-A947-70E740481C1C}">
                <a14:useLocalDpi xmlns:a14="http://schemas.microsoft.com/office/drawing/2010/main" val="0"/>
              </a:ext>
            </a:extLst>
          </a:blip>
          <a:srcRect t="27449" r="794"/>
          <a:stretch/>
        </p:blipFill>
        <p:spPr bwMode="auto">
          <a:xfrm>
            <a:off x="3543300" y="2171701"/>
            <a:ext cx="9029700" cy="5544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48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a:extLst>
              <a:ext uri="{FF2B5EF4-FFF2-40B4-BE49-F238E27FC236}">
                <a16:creationId xmlns:a16="http://schemas.microsoft.com/office/drawing/2014/main" id="{F3317047-7466-1B73-EC3F-C3526490107A}"/>
              </a:ext>
            </a:extLst>
          </p:cNvPr>
          <p:cNvPicPr>
            <a:picLocks noChangeAspect="1"/>
          </p:cNvPicPr>
          <p:nvPr/>
        </p:nvPicPr>
        <p:blipFill rotWithShape="1">
          <a:blip r:embed="rId3" cstate="print">
            <a:alphaModFix amt="86000"/>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l="3481" t="3446" r="2288"/>
          <a:stretch/>
        </p:blipFill>
        <p:spPr bwMode="auto">
          <a:xfrm>
            <a:off x="4483093" y="1484577"/>
            <a:ext cx="7747069" cy="6782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4951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descr="A picture containing text&#10;&#10;Description automatically generated">
            <a:extLst>
              <a:ext uri="{FF2B5EF4-FFF2-40B4-BE49-F238E27FC236}">
                <a16:creationId xmlns:a16="http://schemas.microsoft.com/office/drawing/2014/main" id="{34169F06-6E3C-A695-911F-97A5C25BCF15}"/>
              </a:ext>
            </a:extLst>
          </p:cNvPr>
          <p:cNvPicPr>
            <a:picLocks noChangeAspect="1"/>
          </p:cNvPicPr>
          <p:nvPr/>
        </p:nvPicPr>
        <p:blipFill rotWithShape="1">
          <a:blip r:embed="rId3">
            <a:extLst>
              <a:ext uri="{28A0092B-C50C-407E-A947-70E740481C1C}">
                <a14:useLocalDpi xmlns:a14="http://schemas.microsoft.com/office/drawing/2010/main" val="0"/>
              </a:ext>
            </a:extLst>
          </a:blip>
          <a:srcRect l="13758" r="16996"/>
          <a:stretch/>
        </p:blipFill>
        <p:spPr>
          <a:xfrm>
            <a:off x="4581383" y="1871597"/>
            <a:ext cx="8155399" cy="6034154"/>
          </a:xfrm>
          <a:prstGeom prst="rect">
            <a:avLst/>
          </a:prstGeom>
        </p:spPr>
      </p:pic>
    </p:spTree>
    <p:extLst>
      <p:ext uri="{BB962C8B-B14F-4D97-AF65-F5344CB8AC3E}">
        <p14:creationId xmlns:p14="http://schemas.microsoft.com/office/powerpoint/2010/main" val="104191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8483600" y="254000"/>
            <a:ext cx="1701800" cy="838200"/>
          </a:xfrm>
        </p:spPr>
        <p:txBody>
          <a:bodyPr>
            <a:normAutofit fontScale="77500" lnSpcReduction="20000"/>
          </a:bodyPr>
          <a:lstStyle/>
          <a:p>
            <a:pPr lvl="0"/>
            <a:endParaRPr lang="nb-NO" sz="2000" dirty="0"/>
          </a:p>
          <a:p>
            <a:pPr marL="0" lvl="0" indent="0">
              <a:buNone/>
            </a:pPr>
            <a:r>
              <a:rPr lang="nb-NO" sz="4000" b="1" dirty="0"/>
              <a:t>?</a:t>
            </a:r>
          </a:p>
          <a:p>
            <a:pPr marL="0" lvl="0" indent="0">
              <a:buNone/>
            </a:pPr>
            <a:endParaRPr lang="nb-NO" sz="2400" dirty="0"/>
          </a:p>
          <a:p>
            <a:pPr marL="0" indent="0">
              <a:buNone/>
            </a:pPr>
            <a:endParaRPr lang="nb-NO" dirty="0"/>
          </a:p>
        </p:txBody>
      </p:sp>
      <p:pic>
        <p:nvPicPr>
          <p:cNvPr id="3" name="Content Placeholder 3" descr="Diagram&#10;&#10;Description automatically generated">
            <a:extLst>
              <a:ext uri="{FF2B5EF4-FFF2-40B4-BE49-F238E27FC236}">
                <a16:creationId xmlns:a16="http://schemas.microsoft.com/office/drawing/2014/main" id="{0FBA10B1-460B-473B-8F8C-30FBC48458A2}"/>
              </a:ext>
            </a:extLst>
          </p:cNvPr>
          <p:cNvPicPr>
            <a:picLocks noChangeAspect="1"/>
          </p:cNvPicPr>
          <p:nvPr/>
        </p:nvPicPr>
        <p:blipFill rotWithShape="1">
          <a:blip r:embed="rId3">
            <a:extLst>
              <a:ext uri="{28A0092B-C50C-407E-A947-70E740481C1C}">
                <a14:useLocalDpi xmlns:a14="http://schemas.microsoft.com/office/drawing/2010/main" val="0"/>
              </a:ext>
            </a:extLst>
          </a:blip>
          <a:srcRect l="9001" t="6612" r="2947" b="9589"/>
          <a:stretch/>
        </p:blipFill>
        <p:spPr>
          <a:xfrm>
            <a:off x="2049428" y="1307353"/>
            <a:ext cx="13246168" cy="7872413"/>
          </a:xfrm>
          <a:prstGeom prst="rect">
            <a:avLst/>
          </a:prstGeom>
        </p:spPr>
      </p:pic>
    </p:spTree>
    <p:extLst>
      <p:ext uri="{BB962C8B-B14F-4D97-AF65-F5344CB8AC3E}">
        <p14:creationId xmlns:p14="http://schemas.microsoft.com/office/powerpoint/2010/main" val="3299516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4030172" y="3864247"/>
            <a:ext cx="9284678" cy="5064525"/>
          </a:xfrm>
        </p:spPr>
        <p:txBody>
          <a:bodyPr>
            <a:normAutofit/>
          </a:bodyPr>
          <a:lstStyle/>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p:txBody>
      </p:sp>
      <p:pic>
        <p:nvPicPr>
          <p:cNvPr id="3" name="Content Placeholder 3" descr="Graphical user interface, application&#10;&#10;Description automatically generated">
            <a:extLst>
              <a:ext uri="{FF2B5EF4-FFF2-40B4-BE49-F238E27FC236}">
                <a16:creationId xmlns:a16="http://schemas.microsoft.com/office/drawing/2014/main" id="{AA48DDE0-1CB7-46A8-848E-95773AF83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127" y="823241"/>
            <a:ext cx="10550769" cy="6230975"/>
          </a:xfrm>
          <a:prstGeom prst="rect">
            <a:avLst/>
          </a:prstGeom>
        </p:spPr>
      </p:pic>
    </p:spTree>
    <p:extLst>
      <p:ext uri="{BB962C8B-B14F-4D97-AF65-F5344CB8AC3E}">
        <p14:creationId xmlns:p14="http://schemas.microsoft.com/office/powerpoint/2010/main" val="329626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1678585"/>
            <a:ext cx="12674010" cy="6773922"/>
          </a:xfrm>
        </p:spPr>
        <p:txBody>
          <a:bodyPr>
            <a:noAutofit/>
          </a:bodyPr>
          <a:lstStyle/>
          <a:p>
            <a:br>
              <a:rPr lang="nb-NO" dirty="0"/>
            </a:br>
            <a:r>
              <a:rPr lang="nb-NO" dirty="0"/>
              <a:t>Tre personer på hver gruppe. Gi meg beskjed i løpet av mandag hvis dere er noen som ønsker å være på gruppe. Ellers blir dere fordelt.</a:t>
            </a:r>
            <a:br>
              <a:rPr lang="nb-NO"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596866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893190" y="1534851"/>
            <a:ext cx="15558644" cy="6682310"/>
          </a:xfrm>
        </p:spPr>
        <p:txBody>
          <a:bodyPr>
            <a:normAutofit/>
          </a:bodyPr>
          <a:lstStyle/>
          <a:p>
            <a:pPr lvl="0"/>
            <a:endParaRPr lang="nb-NO" sz="2000" dirty="0"/>
          </a:p>
          <a:p>
            <a:pPr marL="0" lvl="0" indent="0">
              <a:buNone/>
            </a:pPr>
            <a:endParaRPr lang="nb-NO" sz="2400" b="1" dirty="0"/>
          </a:p>
          <a:p>
            <a:pPr marL="0" lvl="0" indent="0">
              <a:buNone/>
            </a:pPr>
            <a:r>
              <a:rPr lang="nb-NO" sz="3500" b="1" dirty="0"/>
              <a:t>Skriftlig gruppeoppgave (arbeidskrav).  Hver gruppe velger én av disse oppgavene:</a:t>
            </a:r>
            <a:endParaRPr lang="nb-NO" sz="3500" dirty="0"/>
          </a:p>
          <a:p>
            <a:pPr lvl="0"/>
            <a:r>
              <a:rPr lang="nb-NO" sz="3500" dirty="0"/>
              <a:t>SME-modellen: Fordeler og ulemper</a:t>
            </a:r>
          </a:p>
          <a:p>
            <a:pPr lvl="0"/>
            <a:r>
              <a:rPr lang="nb-NO" sz="3500" dirty="0"/>
              <a:t>Gjør rede for og kritisér standpunktet i en av artiklene/bøkene på pensum</a:t>
            </a:r>
          </a:p>
          <a:p>
            <a:pPr lvl="0"/>
            <a:r>
              <a:rPr lang="nb-NO" sz="3500" dirty="0"/>
              <a:t>Bør man noen gang bryte loven som sykepleier? I så fall, når?</a:t>
            </a:r>
          </a:p>
          <a:p>
            <a:pPr lvl="0"/>
            <a:r>
              <a:rPr lang="nb-NO" sz="3500" dirty="0"/>
              <a:t>Gjør norske myndigheter noe etisk galt i håndteringen av korona-pandemien?</a:t>
            </a:r>
          </a:p>
          <a:p>
            <a:pPr marL="0" indent="0">
              <a:buNone/>
            </a:pPr>
            <a:endParaRPr lang="nb-NO" dirty="0"/>
          </a:p>
        </p:txBody>
      </p:sp>
    </p:spTree>
    <p:extLst>
      <p:ext uri="{BB962C8B-B14F-4D97-AF65-F5344CB8AC3E}">
        <p14:creationId xmlns:p14="http://schemas.microsoft.com/office/powerpoint/2010/main" val="311956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6DE9A9-09C1-4116-887F-800E592B57D3}"/>
              </a:ext>
            </a:extLst>
          </p:cNvPr>
          <p:cNvSpPr>
            <a:spLocks noGrp="1"/>
          </p:cNvSpPr>
          <p:nvPr>
            <p:ph idx="1"/>
          </p:nvPr>
        </p:nvSpPr>
        <p:spPr/>
        <p:txBody>
          <a:bodyPr>
            <a:normAutofit fontScale="92500"/>
          </a:bodyPr>
          <a:lstStyle/>
          <a:p>
            <a:pPr algn="l"/>
            <a:r>
              <a:rPr lang="nb-NO" b="0" i="0" dirty="0">
                <a:solidFill>
                  <a:srgbClr val="000000"/>
                </a:solidFill>
                <a:effectLst/>
                <a:latin typeface="Lato Extended"/>
              </a:rPr>
              <a:t>Oppgaven skal være ca. </a:t>
            </a:r>
            <a:r>
              <a:rPr lang="nb-NO" b="1" i="0" dirty="0">
                <a:solidFill>
                  <a:srgbClr val="000000"/>
                </a:solidFill>
                <a:effectLst/>
                <a:latin typeface="Lato Extended"/>
              </a:rPr>
              <a:t>2000 ord (+/- 10%) + litteraturliste</a:t>
            </a:r>
            <a:r>
              <a:rPr lang="nb-NO" b="0" i="0" dirty="0">
                <a:solidFill>
                  <a:srgbClr val="000000"/>
                </a:solidFill>
                <a:effectLst/>
                <a:latin typeface="Lato Extended"/>
              </a:rPr>
              <a:t> og basere seg på litteraturen på pensum der det er relevant.</a:t>
            </a:r>
          </a:p>
          <a:p>
            <a:pPr algn="l"/>
            <a:r>
              <a:rPr lang="nb-NO" i="0" dirty="0">
                <a:solidFill>
                  <a:srgbClr val="000000"/>
                </a:solidFill>
                <a:effectLst/>
                <a:latin typeface="Lato Extended"/>
              </a:rPr>
              <a:t>Oppgaven presenteres og diskuteres muntlig i plenum </a:t>
            </a:r>
            <a:r>
              <a:rPr lang="nb-NO" b="1" i="0" dirty="0">
                <a:solidFill>
                  <a:srgbClr val="000000"/>
                </a:solidFill>
                <a:effectLst/>
                <a:latin typeface="Lato Extended"/>
              </a:rPr>
              <a:t>fredag 18. mars</a:t>
            </a:r>
            <a:r>
              <a:rPr lang="nb-NO" b="0" i="0" dirty="0">
                <a:solidFill>
                  <a:srgbClr val="000000"/>
                </a:solidFill>
                <a:effectLst/>
                <a:latin typeface="Lato Extended"/>
              </a:rPr>
              <a:t>. </a:t>
            </a:r>
            <a:br>
              <a:rPr lang="nb-NO" b="0" i="0" dirty="0">
                <a:solidFill>
                  <a:srgbClr val="000000"/>
                </a:solidFill>
                <a:effectLst/>
                <a:latin typeface="Lato Extended"/>
              </a:rPr>
            </a:br>
            <a:r>
              <a:rPr lang="nb-NO" b="0" i="0" dirty="0">
                <a:solidFill>
                  <a:srgbClr val="000000"/>
                </a:solidFill>
                <a:effectLst/>
                <a:latin typeface="Lato Extended"/>
              </a:rPr>
              <a:t>For hver gruppe har vi 10 min. til presentasjon og 10 min. diskusjon og tilbakemelding.</a:t>
            </a:r>
          </a:p>
          <a:p>
            <a:pPr algn="l"/>
            <a:r>
              <a:rPr lang="nb-NO" i="0" dirty="0">
                <a:solidFill>
                  <a:srgbClr val="000000"/>
                </a:solidFill>
                <a:effectLst/>
                <a:latin typeface="Lato Extended"/>
              </a:rPr>
              <a:t>Oppgaven leveres skriftlig til meg på e-post (</a:t>
            </a:r>
            <a:r>
              <a:rPr lang="nb-NO" i="0" u="sng" dirty="0">
                <a:solidFill>
                  <a:srgbClr val="000000"/>
                </a:solidFill>
                <a:effectLst/>
                <a:latin typeface="Lato Extended"/>
                <a:hlinkClick r:id="rId3"/>
              </a:rPr>
              <a:t>olemarti@oslomet.no</a:t>
            </a:r>
            <a:r>
              <a:rPr lang="nb-NO" i="0" dirty="0">
                <a:solidFill>
                  <a:srgbClr val="000000"/>
                </a:solidFill>
                <a:effectLst/>
                <a:latin typeface="Lato Extended"/>
              </a:rPr>
              <a:t>) i løpet av dagen </a:t>
            </a:r>
            <a:r>
              <a:rPr lang="nb-NO" b="1" i="0" dirty="0">
                <a:solidFill>
                  <a:srgbClr val="000000"/>
                </a:solidFill>
                <a:effectLst/>
                <a:latin typeface="Lato Extended"/>
              </a:rPr>
              <a:t>onsdag 23. mars</a:t>
            </a:r>
            <a:r>
              <a:rPr lang="nb-NO" b="0" i="0" dirty="0">
                <a:solidFill>
                  <a:srgbClr val="000000"/>
                </a:solidFill>
                <a:effectLst/>
                <a:latin typeface="Lato Extended"/>
              </a:rPr>
              <a:t>. Én fra gruppa leverer og setter de andre på gruppa i kopifeltet. Lever i .</a:t>
            </a:r>
            <a:r>
              <a:rPr lang="nb-NO" b="0" i="0" dirty="0" err="1">
                <a:solidFill>
                  <a:srgbClr val="000000"/>
                </a:solidFill>
                <a:effectLst/>
                <a:latin typeface="Lato Extended"/>
              </a:rPr>
              <a:t>doc</a:t>
            </a:r>
            <a:r>
              <a:rPr lang="nb-NO" b="0" i="0" dirty="0">
                <a:solidFill>
                  <a:srgbClr val="000000"/>
                </a:solidFill>
                <a:effectLst/>
                <a:latin typeface="Lato Extended"/>
              </a:rPr>
              <a:t>, .</a:t>
            </a:r>
            <a:r>
              <a:rPr lang="nb-NO" b="0" i="0" dirty="0" err="1">
                <a:solidFill>
                  <a:srgbClr val="000000"/>
                </a:solidFill>
                <a:effectLst/>
                <a:latin typeface="Lato Extended"/>
              </a:rPr>
              <a:t>docx</a:t>
            </a:r>
            <a:r>
              <a:rPr lang="nb-NO" b="0" i="0" dirty="0">
                <a:solidFill>
                  <a:srgbClr val="000000"/>
                </a:solidFill>
                <a:effectLst/>
                <a:latin typeface="Lato Extended"/>
              </a:rPr>
              <a:t> eller .</a:t>
            </a:r>
            <a:r>
              <a:rPr lang="nb-NO" b="0" i="0" dirty="0" err="1">
                <a:solidFill>
                  <a:srgbClr val="000000"/>
                </a:solidFill>
                <a:effectLst/>
                <a:latin typeface="Lato Extended"/>
              </a:rPr>
              <a:t>pdf</a:t>
            </a:r>
            <a:r>
              <a:rPr lang="nb-NO" b="0" i="0" dirty="0">
                <a:solidFill>
                  <a:srgbClr val="000000"/>
                </a:solidFill>
                <a:effectLst/>
                <a:latin typeface="Lato Extended"/>
              </a:rPr>
              <a:t>-format.</a:t>
            </a:r>
          </a:p>
          <a:p>
            <a:r>
              <a:rPr lang="nb-NO" dirty="0"/>
              <a:t>Oppgaven vurderes til bestått/ikke bestått, og må bestås for å kunne gå opp til eksamen. Dersom en gruppe ikke består, vil det bli gitt mulighet til å levere en forbedret oppgave innen en kort tidsfrist. Denne muligheten gis bare én gang.</a:t>
            </a:r>
          </a:p>
        </p:txBody>
      </p:sp>
    </p:spTree>
    <p:extLst>
      <p:ext uri="{BB962C8B-B14F-4D97-AF65-F5344CB8AC3E}">
        <p14:creationId xmlns:p14="http://schemas.microsoft.com/office/powerpoint/2010/main" val="2251789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335507" y="1678585"/>
            <a:ext cx="12674010" cy="6773922"/>
          </a:xfrm>
        </p:spPr>
        <p:txBody>
          <a:bodyPr>
            <a:noAutofit/>
          </a:bodyPr>
          <a:lstStyle/>
          <a:p>
            <a:br>
              <a:rPr lang="nb-NO" dirty="0"/>
            </a:br>
            <a:r>
              <a:rPr lang="nb-NO" dirty="0"/>
              <a:t>Gi meg beskjed i løpet av mandag hvis dere er noen som ønsker å være på gruppe. Ellers blir dere fordelt.</a:t>
            </a:r>
            <a:br>
              <a:rPr lang="nb-NO"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630265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59051" y="2978091"/>
            <a:ext cx="12674010" cy="6773922"/>
          </a:xfrm>
        </p:spPr>
        <p:txBody>
          <a:bodyPr>
            <a:noAutofit/>
          </a:bodyPr>
          <a:lstStyle/>
          <a:p>
            <a:br>
              <a:rPr lang="nb-NO" dirty="0"/>
            </a:br>
            <a:br>
              <a:rPr lang="nb-NO" dirty="0"/>
            </a:br>
            <a:br>
              <a:rPr lang="nb-NO" dirty="0"/>
            </a:br>
            <a:br>
              <a:rPr lang="nb-NO" dirty="0"/>
            </a:br>
            <a:br>
              <a:rPr lang="nb-NO" dirty="0"/>
            </a:br>
            <a:r>
              <a:rPr lang="nb-NO" dirty="0"/>
              <a:t>SME-modellen</a:t>
            </a:r>
            <a:br>
              <a:rPr lang="nb-NO" dirty="0"/>
            </a:br>
            <a:br>
              <a:rPr lang="nb-NO" dirty="0"/>
            </a:br>
            <a:r>
              <a:rPr lang="nb-NO" b="0" dirty="0"/>
              <a:t>1 Hva er det etiske problemet?</a:t>
            </a:r>
            <a:br>
              <a:rPr lang="nb-NO" b="0" dirty="0"/>
            </a:br>
            <a:r>
              <a:rPr lang="nb-NO" b="0" dirty="0"/>
              <a:t>2 Hva er fakta i saken?</a:t>
            </a:r>
            <a:br>
              <a:rPr lang="nb-NO" b="0" dirty="0"/>
            </a:br>
            <a:r>
              <a:rPr lang="nb-NO" b="0" dirty="0"/>
              <a:t>3 Hvem er de berørte parter, og hva er deres syn og interesser?</a:t>
            </a:r>
            <a:br>
              <a:rPr lang="nb-NO" b="0" dirty="0"/>
            </a:br>
            <a:r>
              <a:rPr lang="nb-NO" b="0" dirty="0"/>
              <a:t>4 Hvilke verdier, etiske prinsipper, normer og lover er aktuelle? (de fire)</a:t>
            </a:r>
            <a:br>
              <a:rPr lang="nb-NO" b="0" dirty="0"/>
            </a:br>
            <a:r>
              <a:rPr lang="nb-NO" b="0" dirty="0"/>
              <a:t>5 Hvilke relevante handlingsalternativer finnes?</a:t>
            </a:r>
            <a:br>
              <a:rPr lang="nb-NO" b="0" dirty="0"/>
            </a:br>
            <a:r>
              <a:rPr lang="nb-NO" b="0" dirty="0">
                <a:solidFill>
                  <a:srgbClr val="FF0000"/>
                </a:solidFill>
              </a:rPr>
              <a:t>6 Helhetsvurdering.</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85112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59051" y="2978091"/>
            <a:ext cx="12674010" cy="6773922"/>
          </a:xfrm>
        </p:spPr>
        <p:txBody>
          <a:bodyPr>
            <a:noAutofit/>
          </a:bodyPr>
          <a:lstStyle/>
          <a:p>
            <a:br>
              <a:rPr lang="nb-NO" dirty="0"/>
            </a:br>
            <a:br>
              <a:rPr lang="nb-NO" dirty="0"/>
            </a:br>
            <a:br>
              <a:rPr lang="nb-NO" dirty="0"/>
            </a:br>
            <a:br>
              <a:rPr lang="nb-NO" dirty="0"/>
            </a:br>
            <a:br>
              <a:rPr lang="nb-NO" dirty="0"/>
            </a:br>
            <a:r>
              <a:rPr lang="nb-NO" dirty="0"/>
              <a:t>SME-modellen</a:t>
            </a:r>
            <a:br>
              <a:rPr lang="nb-NO" dirty="0"/>
            </a:br>
            <a:br>
              <a:rPr lang="nb-NO" dirty="0"/>
            </a:br>
            <a:r>
              <a:rPr lang="nb-NO" b="0" dirty="0"/>
              <a:t>1 Hva er det etiske problemet?</a:t>
            </a:r>
            <a:br>
              <a:rPr lang="nb-NO" b="0" dirty="0"/>
            </a:br>
            <a:r>
              <a:rPr lang="nb-NO" b="0" dirty="0"/>
              <a:t>2 Hva er fakta i saken?</a:t>
            </a:r>
            <a:br>
              <a:rPr lang="nb-NO" b="0" dirty="0"/>
            </a:br>
            <a:r>
              <a:rPr lang="nb-NO" b="0" dirty="0"/>
              <a:t>3 Hvem er de berørte parter, og hva er deres syn og interesser?</a:t>
            </a:r>
            <a:br>
              <a:rPr lang="nb-NO" b="0" dirty="0"/>
            </a:br>
            <a:r>
              <a:rPr lang="nb-NO" b="0" dirty="0"/>
              <a:t>4 Hvilke verdier, etiske prinsipper, normer og lover er aktuelle? (de fire)</a:t>
            </a:r>
            <a:br>
              <a:rPr lang="nb-NO" b="0" dirty="0"/>
            </a:br>
            <a:r>
              <a:rPr lang="nb-NO" b="0" dirty="0"/>
              <a:t>5 Hvilke relevante handlingsalternativer finnes?</a:t>
            </a:r>
            <a:br>
              <a:rPr lang="nb-NO" b="0" dirty="0"/>
            </a:br>
            <a:r>
              <a:rPr lang="nb-NO" b="0" dirty="0"/>
              <a:t>6 Helhetsvurdering.</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22316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848986" y="5243167"/>
            <a:ext cx="12674010" cy="2710626"/>
          </a:xfrm>
        </p:spPr>
        <p:txBody>
          <a:bodyPr>
            <a:noAutofit/>
          </a:bodyPr>
          <a:lstStyle/>
          <a:p>
            <a:r>
              <a:rPr lang="en-US" sz="7000" dirty="0"/>
              <a:t>Fire prinsipper for biomedisinsk etikk:</a:t>
            </a:r>
            <a:br>
              <a:rPr lang="en-US" sz="7000" dirty="0"/>
            </a:br>
            <a:br>
              <a:rPr lang="en-US" sz="7000" dirty="0"/>
            </a:br>
            <a:r>
              <a:rPr lang="en-US" sz="4000" dirty="0"/>
              <a:t>- respektere pasientens autonomi</a:t>
            </a:r>
            <a:br>
              <a:rPr lang="en-US" sz="4000" dirty="0"/>
            </a:br>
            <a:r>
              <a:rPr lang="en-US" sz="4000" dirty="0"/>
              <a:t>- fremme pasientens velferd</a:t>
            </a:r>
            <a:br>
              <a:rPr lang="en-US" sz="4000" dirty="0"/>
            </a:br>
            <a:r>
              <a:rPr lang="en-US" sz="4000" dirty="0"/>
              <a:t>- unngå å gjøre skade</a:t>
            </a:r>
            <a:br>
              <a:rPr lang="en-US" sz="4000" dirty="0"/>
            </a:br>
            <a:r>
              <a:rPr lang="en-US" sz="4000" dirty="0"/>
              <a:t>- gi behandling rettferdig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31443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59051" y="2978091"/>
            <a:ext cx="12674010" cy="6773922"/>
          </a:xfrm>
        </p:spPr>
        <p:txBody>
          <a:bodyPr>
            <a:noAutofit/>
          </a:bodyPr>
          <a:lstStyle/>
          <a:p>
            <a:br>
              <a:rPr lang="nb-NO" dirty="0"/>
            </a:br>
            <a:br>
              <a:rPr lang="nb-NO" dirty="0"/>
            </a:br>
            <a:br>
              <a:rPr lang="nb-NO" dirty="0"/>
            </a:br>
            <a:br>
              <a:rPr lang="nb-NO" dirty="0"/>
            </a:br>
            <a:br>
              <a:rPr lang="nb-NO" dirty="0"/>
            </a:br>
            <a:r>
              <a:rPr lang="nb-NO" dirty="0"/>
              <a:t>SME-modellen</a:t>
            </a:r>
            <a:br>
              <a:rPr lang="nb-NO" dirty="0"/>
            </a:br>
            <a:br>
              <a:rPr lang="nb-NO" dirty="0"/>
            </a:br>
            <a:r>
              <a:rPr lang="nb-NO" b="0" dirty="0"/>
              <a:t>1 Hva er det etiske problemet?</a:t>
            </a:r>
            <a:br>
              <a:rPr lang="nb-NO" b="0" dirty="0"/>
            </a:br>
            <a:r>
              <a:rPr lang="nb-NO" b="0" dirty="0"/>
              <a:t>2 Hva er fakta i saken?</a:t>
            </a:r>
            <a:br>
              <a:rPr lang="nb-NO" b="0" dirty="0"/>
            </a:br>
            <a:r>
              <a:rPr lang="nb-NO" b="0" dirty="0"/>
              <a:t>3 Hvem er de berørte parter, og hva er deres syn og interesser?</a:t>
            </a:r>
            <a:br>
              <a:rPr lang="nb-NO" b="0" dirty="0"/>
            </a:br>
            <a:r>
              <a:rPr lang="nb-NO" b="0" dirty="0"/>
              <a:t>4 Hvilke verdier, etiske prinsipper, normer og lover er aktuelle? (de fire)</a:t>
            </a:r>
            <a:br>
              <a:rPr lang="nb-NO" b="0" dirty="0"/>
            </a:br>
            <a:r>
              <a:rPr lang="nb-NO" b="0" dirty="0"/>
              <a:t>5 Hvilke relevante handlingsalternativer finnes?</a:t>
            </a:r>
            <a:br>
              <a:rPr lang="nb-NO" b="0" dirty="0"/>
            </a:br>
            <a:r>
              <a:rPr lang="nb-NO" b="0" dirty="0">
                <a:solidFill>
                  <a:srgbClr val="FF0000"/>
                </a:solidFill>
              </a:rPr>
              <a:t>6 Helhetsvurdering.</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710851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848986" y="5243167"/>
            <a:ext cx="12674010" cy="2710626"/>
          </a:xfrm>
        </p:spPr>
        <p:txBody>
          <a:bodyPr>
            <a:noAutofit/>
          </a:bodyPr>
          <a:lstStyle/>
          <a:p>
            <a:r>
              <a:rPr lang="en-US" sz="7000" dirty="0"/>
              <a:t>Fire prinsipper for biomedisinsk etikk:</a:t>
            </a:r>
            <a:br>
              <a:rPr lang="en-US" sz="7000" dirty="0"/>
            </a:br>
            <a:br>
              <a:rPr lang="en-US" sz="7000" dirty="0"/>
            </a:br>
            <a:r>
              <a:rPr lang="en-US" sz="4000" dirty="0"/>
              <a:t>- respektere pasientens autonomi</a:t>
            </a:r>
            <a:br>
              <a:rPr lang="en-US" sz="4000" dirty="0"/>
            </a:br>
            <a:r>
              <a:rPr lang="en-US" sz="4000" dirty="0"/>
              <a:t>- fremme pasientens velferd</a:t>
            </a:r>
            <a:br>
              <a:rPr lang="en-US" sz="4000" dirty="0"/>
            </a:br>
            <a:r>
              <a:rPr lang="en-US" sz="4000" dirty="0"/>
              <a:t>- unngå å gjøre skade</a:t>
            </a:r>
            <a:br>
              <a:rPr lang="en-US" sz="4000" dirty="0"/>
            </a:br>
            <a:r>
              <a:rPr lang="en-US" sz="4000" dirty="0"/>
              <a:t>- gi behandling rettferdig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120635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541556" y="2930881"/>
            <a:ext cx="12674010" cy="2710626"/>
          </a:xfrm>
        </p:spPr>
        <p:txBody>
          <a:bodyPr>
            <a:noAutofit/>
          </a:bodyPr>
          <a:lstStyle/>
          <a:p>
            <a:r>
              <a:rPr lang="en-US" sz="7000" dirty="0"/>
              <a:t>Autonomi</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1026" name="Picture 2" descr="Justseeds | Self-Determination">
            <a:extLst>
              <a:ext uri="{FF2B5EF4-FFF2-40B4-BE49-F238E27FC236}">
                <a16:creationId xmlns:a16="http://schemas.microsoft.com/office/drawing/2014/main" id="{CDDB1B5B-9AFC-4078-85AE-890BD275C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214" y="461555"/>
            <a:ext cx="5885454" cy="882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19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F2A54-DBDB-4C99-86CE-EB8ECD248E2B}"/>
              </a:ext>
            </a:extLst>
          </p:cNvPr>
          <p:cNvSpPr>
            <a:spLocks noGrp="1"/>
          </p:cNvSpPr>
          <p:nvPr>
            <p:ph idx="1"/>
          </p:nvPr>
        </p:nvSpPr>
        <p:spPr>
          <a:xfrm>
            <a:off x="972122" y="2148840"/>
            <a:ext cx="15373922" cy="6819470"/>
          </a:xfrm>
        </p:spPr>
        <p:txBody>
          <a:bodyPr>
            <a:normAutofit fontScale="92500"/>
          </a:bodyPr>
          <a:lstStyle/>
          <a:p>
            <a:pPr marL="132131" indent="0" algn="just">
              <a:lnSpc>
                <a:spcPct val="115000"/>
              </a:lnSpc>
              <a:spcAft>
                <a:spcPts val="800"/>
              </a:spcAft>
              <a:buNone/>
            </a:pPr>
            <a:endParaRPr lang="nb-NO" sz="3500" dirty="0">
              <a:effectLst/>
              <a:latin typeface="+mj-lt"/>
              <a:ea typeface="Times New Roman" panose="02020603050405020304" pitchFamily="18" charset="0"/>
              <a:cs typeface="Times New Roman" panose="02020603050405020304" pitchFamily="18" charset="0"/>
            </a:endParaRPr>
          </a:p>
          <a:p>
            <a:pPr algn="l">
              <a:buFont typeface="+mj-lt"/>
              <a:buAutoNum type="arabicPeriod"/>
            </a:pPr>
            <a:r>
              <a:rPr lang="nb-NO" sz="2500" b="1" i="0" dirty="0">
                <a:solidFill>
                  <a:srgbClr val="202122"/>
                </a:solidFill>
                <a:effectLst/>
                <a:latin typeface="+mj-lt"/>
              </a:rPr>
              <a:t>Unngå tendensiøst utenomsnakk</a:t>
            </a:r>
            <a:br>
              <a:rPr lang="nb-NO" sz="2500" b="0" i="0" dirty="0">
                <a:solidFill>
                  <a:srgbClr val="202122"/>
                </a:solidFill>
                <a:effectLst/>
                <a:latin typeface="+mj-lt"/>
              </a:rPr>
            </a:br>
            <a:r>
              <a:rPr lang="nb-NO" sz="2500" b="0" i="0" dirty="0">
                <a:solidFill>
                  <a:srgbClr val="202122"/>
                </a:solidFill>
                <a:effectLst/>
                <a:latin typeface="+mj-lt"/>
              </a:rPr>
              <a:t>Eksempler: Personkarakteristikker, påstander om motpartens motiver, årsaksforklaringer til argument.</a:t>
            </a:r>
          </a:p>
          <a:p>
            <a:pPr algn="l">
              <a:buFont typeface="+mj-lt"/>
              <a:buAutoNum type="arabicPeriod"/>
            </a:pPr>
            <a:r>
              <a:rPr lang="nb-NO" sz="2500" b="1" i="0" dirty="0">
                <a:solidFill>
                  <a:srgbClr val="202122"/>
                </a:solidFill>
                <a:effectLst/>
                <a:latin typeface="+mj-lt"/>
              </a:rPr>
              <a:t>Unngå tendensiøse gjengivelser</a:t>
            </a:r>
            <a:br>
              <a:rPr lang="nb-NO" sz="2500" b="0" i="0" dirty="0">
                <a:solidFill>
                  <a:srgbClr val="202122"/>
                </a:solidFill>
                <a:effectLst/>
                <a:latin typeface="+mj-lt"/>
              </a:rPr>
            </a:br>
            <a:r>
              <a:rPr lang="nb-NO" sz="2500" b="0" i="0" dirty="0">
                <a:solidFill>
                  <a:srgbClr val="202122"/>
                </a:solidFill>
                <a:effectLst/>
                <a:latin typeface="+mj-lt"/>
              </a:rPr>
              <a:t>Gjengivelsen må være nøytral med tanke på stridsspørsmål.</a:t>
            </a:r>
          </a:p>
          <a:p>
            <a:pPr algn="l">
              <a:buFont typeface="+mj-lt"/>
              <a:buAutoNum type="arabicPeriod"/>
            </a:pPr>
            <a:r>
              <a:rPr lang="nb-NO" sz="2500" b="1" i="0" dirty="0">
                <a:solidFill>
                  <a:srgbClr val="202122"/>
                </a:solidFill>
                <a:effectLst/>
                <a:latin typeface="+mj-lt"/>
              </a:rPr>
              <a:t>Unngå tendensiøs flertydighet</a:t>
            </a:r>
            <a:br>
              <a:rPr lang="nb-NO" sz="2500" b="0" i="0" dirty="0">
                <a:solidFill>
                  <a:srgbClr val="202122"/>
                </a:solidFill>
                <a:effectLst/>
                <a:latin typeface="+mj-lt"/>
              </a:rPr>
            </a:br>
            <a:r>
              <a:rPr lang="nb-NO" sz="2500" b="0" i="0" dirty="0">
                <a:solidFill>
                  <a:srgbClr val="202122"/>
                </a:solidFill>
                <a:effectLst/>
                <a:latin typeface="+mj-lt"/>
              </a:rPr>
              <a:t>Flertydigheten gjør at argumentet kan tilpasses kritikken.</a:t>
            </a:r>
          </a:p>
          <a:p>
            <a:pPr algn="l">
              <a:buFont typeface="+mj-lt"/>
              <a:buAutoNum type="arabicPeriod"/>
            </a:pPr>
            <a:r>
              <a:rPr lang="nb-NO" sz="2500" b="1" i="0" dirty="0">
                <a:solidFill>
                  <a:srgbClr val="202122"/>
                </a:solidFill>
                <a:effectLst/>
                <a:latin typeface="+mj-lt"/>
              </a:rPr>
              <a:t>Unngå tendensiøs bruk av </a:t>
            </a:r>
            <a:r>
              <a:rPr lang="nb-NO" sz="2500" b="1" i="0" u="none" strike="noStrike" dirty="0">
                <a:solidFill>
                  <a:srgbClr val="0645AD"/>
                </a:solidFill>
                <a:effectLst/>
                <a:latin typeface="+mj-lt"/>
                <a:hlinkClick r:id="rId3" tooltip="Stråmann"/>
              </a:rPr>
              <a:t>stråmenn</a:t>
            </a:r>
            <a:br>
              <a:rPr lang="nb-NO" sz="2500" b="0" i="0" dirty="0">
                <a:solidFill>
                  <a:srgbClr val="202122"/>
                </a:solidFill>
                <a:effectLst/>
                <a:latin typeface="+mj-lt"/>
              </a:rPr>
            </a:br>
            <a:r>
              <a:rPr lang="nb-NO" sz="2500" b="0" i="0" dirty="0">
                <a:solidFill>
                  <a:srgbClr val="202122"/>
                </a:solidFill>
                <a:effectLst/>
                <a:latin typeface="+mj-lt"/>
              </a:rPr>
              <a:t>Dette vil si å tillegge motstanders standpunkt et innhold han ikke står inne for.</a:t>
            </a:r>
          </a:p>
          <a:p>
            <a:pPr algn="l">
              <a:buFont typeface="+mj-lt"/>
              <a:buAutoNum type="arabicPeriod"/>
            </a:pPr>
            <a:r>
              <a:rPr lang="nb-NO" sz="2500" b="1" i="0" dirty="0">
                <a:solidFill>
                  <a:srgbClr val="202122"/>
                </a:solidFill>
                <a:effectLst/>
                <a:latin typeface="+mj-lt"/>
              </a:rPr>
              <a:t>Unngå tendensiøse originalfremstillinger</a:t>
            </a:r>
            <a:br>
              <a:rPr lang="nb-NO" sz="2500" b="0" i="0" dirty="0">
                <a:solidFill>
                  <a:srgbClr val="202122"/>
                </a:solidFill>
                <a:effectLst/>
                <a:latin typeface="+mj-lt"/>
              </a:rPr>
            </a:br>
            <a:r>
              <a:rPr lang="nb-NO" sz="2500" b="0" i="0" dirty="0">
                <a:solidFill>
                  <a:srgbClr val="202122"/>
                </a:solidFill>
                <a:effectLst/>
                <a:latin typeface="+mj-lt"/>
              </a:rPr>
              <a:t>Informasjon som legges frem, må ikke være usann, ufullstendig, skjev og/eller holde tilbake relevant informasjon.</a:t>
            </a:r>
          </a:p>
          <a:p>
            <a:pPr algn="l">
              <a:buFont typeface="+mj-lt"/>
              <a:buAutoNum type="arabicPeriod"/>
            </a:pPr>
            <a:r>
              <a:rPr lang="nb-NO" sz="2500" b="1" i="0" dirty="0">
                <a:solidFill>
                  <a:srgbClr val="202122"/>
                </a:solidFill>
                <a:effectLst/>
                <a:latin typeface="+mj-lt"/>
              </a:rPr>
              <a:t>Unngå tendensiøse tilberedelser av innlegg</a:t>
            </a:r>
            <a:br>
              <a:rPr lang="nb-NO" sz="2500" b="0" i="0" dirty="0">
                <a:solidFill>
                  <a:srgbClr val="202122"/>
                </a:solidFill>
                <a:effectLst/>
                <a:latin typeface="+mj-lt"/>
              </a:rPr>
            </a:br>
            <a:r>
              <a:rPr lang="nb-NO" sz="2500" b="0" i="0" dirty="0">
                <a:solidFill>
                  <a:srgbClr val="202122"/>
                </a:solidFill>
                <a:effectLst/>
                <a:latin typeface="+mj-lt"/>
              </a:rPr>
              <a:t>Eksempler: </a:t>
            </a:r>
            <a:r>
              <a:rPr lang="nb-NO" sz="2500" b="0" i="0" u="none" strike="noStrike" dirty="0">
                <a:solidFill>
                  <a:srgbClr val="0645AD"/>
                </a:solidFill>
                <a:effectLst/>
                <a:latin typeface="+mj-lt"/>
                <a:hlinkClick r:id="rId4" tooltip="Ironi"/>
              </a:rPr>
              <a:t>ironi</a:t>
            </a:r>
            <a:r>
              <a:rPr lang="nb-NO" sz="2500" b="0" i="0" dirty="0">
                <a:solidFill>
                  <a:srgbClr val="202122"/>
                </a:solidFill>
                <a:effectLst/>
                <a:latin typeface="+mj-lt"/>
              </a:rPr>
              <a:t>, </a:t>
            </a:r>
            <a:r>
              <a:rPr lang="nb-NO" sz="2500" b="0" i="0" u="none" strike="noStrike" dirty="0">
                <a:solidFill>
                  <a:srgbClr val="0645AD"/>
                </a:solidFill>
                <a:effectLst/>
                <a:latin typeface="+mj-lt"/>
                <a:hlinkClick r:id="rId5" tooltip="Sarkasme"/>
              </a:rPr>
              <a:t>sarkasme</a:t>
            </a:r>
            <a:r>
              <a:rPr lang="nb-NO" sz="2500" b="0" i="0" dirty="0">
                <a:solidFill>
                  <a:srgbClr val="202122"/>
                </a:solidFill>
                <a:effectLst/>
                <a:latin typeface="+mj-lt"/>
              </a:rPr>
              <a:t>, skjellsord, overdrivelser eller trusler.</a:t>
            </a:r>
          </a:p>
          <a:p>
            <a:pPr marL="0" indent="0">
              <a:buNone/>
            </a:pPr>
            <a:r>
              <a:rPr lang="nb-NO" sz="2500" dirty="0">
                <a:latin typeface="+mj-lt"/>
              </a:rPr>
              <a:t> </a:t>
            </a:r>
          </a:p>
          <a:p>
            <a:pPr marL="0" indent="0">
              <a:buNone/>
            </a:pPr>
            <a:endParaRPr lang="nb-NO" dirty="0"/>
          </a:p>
        </p:txBody>
      </p:sp>
    </p:spTree>
    <p:extLst>
      <p:ext uri="{BB962C8B-B14F-4D97-AF65-F5344CB8AC3E}">
        <p14:creationId xmlns:p14="http://schemas.microsoft.com/office/powerpoint/2010/main" val="351488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F2A54-DBDB-4C99-86CE-EB8ECD248E2B}"/>
              </a:ext>
            </a:extLst>
          </p:cNvPr>
          <p:cNvSpPr>
            <a:spLocks noGrp="1"/>
          </p:cNvSpPr>
          <p:nvPr>
            <p:ph idx="1"/>
          </p:nvPr>
        </p:nvSpPr>
        <p:spPr>
          <a:xfrm>
            <a:off x="972122" y="2148840"/>
            <a:ext cx="15373922" cy="6819470"/>
          </a:xfrm>
        </p:spPr>
        <p:txBody>
          <a:bodyPr>
            <a:normAutofit lnSpcReduction="10000"/>
          </a:bodyPr>
          <a:lstStyle/>
          <a:p>
            <a:pPr marL="0" indent="0">
              <a:buNone/>
            </a:pPr>
            <a:r>
              <a:rPr lang="nb-NO" b="1" dirty="0"/>
              <a:t>Grunnleggende informasjon</a:t>
            </a:r>
          </a:p>
          <a:p>
            <a:pPr marL="0" indent="0">
              <a:buNone/>
            </a:pPr>
            <a:endParaRPr lang="nb-NO" dirty="0"/>
          </a:p>
          <a:p>
            <a:pPr marL="0" indent="0">
              <a:buNone/>
            </a:pPr>
            <a:r>
              <a:rPr lang="nb-NO" b="1" dirty="0"/>
              <a:t>Forelesninger</a:t>
            </a:r>
            <a:br>
              <a:rPr lang="nb-NO" b="1" dirty="0"/>
            </a:br>
            <a:r>
              <a:rPr lang="nb-NO" dirty="0"/>
              <a:t>Uke 2: </a:t>
            </a:r>
            <a:r>
              <a:rPr lang="nb-NO" i="1" dirty="0"/>
              <a:t>man/ons/fre</a:t>
            </a:r>
            <a:r>
              <a:rPr lang="nb-NO" dirty="0"/>
              <a:t>. Uke 3: </a:t>
            </a:r>
            <a:r>
              <a:rPr lang="nb-NO" i="1" dirty="0"/>
              <a:t>fre</a:t>
            </a:r>
            <a:r>
              <a:rPr lang="nb-NO" dirty="0"/>
              <a:t>. Uke 11: </a:t>
            </a:r>
            <a:r>
              <a:rPr lang="nb-NO" i="1" dirty="0"/>
              <a:t>man/ons/fre</a:t>
            </a:r>
            <a:r>
              <a:rPr lang="nb-NO" dirty="0"/>
              <a:t>. Uke 12: </a:t>
            </a:r>
            <a:r>
              <a:rPr lang="nb-NO" i="1" dirty="0"/>
              <a:t>fre</a:t>
            </a:r>
            <a:r>
              <a:rPr lang="nb-NO" dirty="0"/>
              <a:t>.</a:t>
            </a:r>
            <a:endParaRPr lang="nb-NO" i="1" dirty="0"/>
          </a:p>
          <a:p>
            <a:pPr marL="0" indent="0">
              <a:buNone/>
            </a:pPr>
            <a:r>
              <a:rPr lang="nb-NO" b="1" dirty="0"/>
              <a:t>Arbeidskrav</a:t>
            </a:r>
            <a:br>
              <a:rPr lang="nb-NO" dirty="0"/>
            </a:br>
            <a:r>
              <a:rPr lang="nb-NO" dirty="0"/>
              <a:t>Skriftlig oppgave (ca. 2000 ord), kort muntlig fremlegg, tilbakemelding fra hverandre og fra faglærer. Gruppeppgave.</a:t>
            </a:r>
          </a:p>
          <a:p>
            <a:pPr marL="0" indent="0">
              <a:buNone/>
            </a:pPr>
            <a:r>
              <a:rPr lang="nb-NO" b="1" dirty="0"/>
              <a:t>Eksamen</a:t>
            </a:r>
            <a:r>
              <a:rPr lang="nb-NO" dirty="0"/>
              <a:t>:</a:t>
            </a:r>
            <a:br>
              <a:rPr lang="nb-NO" dirty="0"/>
            </a:br>
            <a:r>
              <a:rPr lang="nb-NO" dirty="0"/>
              <a:t>3-dagers skriftlig individuell hjemmeeksamen (ca. 2500 ord). Mai/juni. Dato er ikke fastsatt.</a:t>
            </a:r>
          </a:p>
          <a:p>
            <a:pPr marL="0" indent="0">
              <a:buNone/>
            </a:pPr>
            <a:r>
              <a:rPr lang="nb-NO" dirty="0"/>
              <a:t> </a:t>
            </a:r>
          </a:p>
          <a:p>
            <a:pPr marL="0" indent="0">
              <a:buNone/>
            </a:pPr>
            <a:endParaRPr lang="nb-NO" dirty="0"/>
          </a:p>
        </p:txBody>
      </p:sp>
    </p:spTree>
    <p:extLst>
      <p:ext uri="{BB962C8B-B14F-4D97-AF65-F5344CB8AC3E}">
        <p14:creationId xmlns:p14="http://schemas.microsoft.com/office/powerpoint/2010/main" val="3485450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3F2A54-DBDB-4C99-86CE-EB8ECD248E2B}"/>
              </a:ext>
            </a:extLst>
          </p:cNvPr>
          <p:cNvSpPr>
            <a:spLocks noGrp="1"/>
          </p:cNvSpPr>
          <p:nvPr>
            <p:ph idx="1"/>
          </p:nvPr>
        </p:nvSpPr>
        <p:spPr>
          <a:xfrm>
            <a:off x="972122" y="2148840"/>
            <a:ext cx="15373922" cy="6819470"/>
          </a:xfrm>
        </p:spPr>
        <p:txBody>
          <a:bodyPr>
            <a:normAutofit fontScale="92500" lnSpcReduction="10000"/>
          </a:bodyPr>
          <a:lstStyle/>
          <a:p>
            <a:pPr marL="0" indent="0">
              <a:buNone/>
            </a:pPr>
            <a:r>
              <a:rPr lang="nb-NO" dirty="0"/>
              <a:t>Emnet tar utgangspunkt i et humanistisk menneskesyn og grunnleggende verdier i sykepleie. </a:t>
            </a:r>
            <a:r>
              <a:rPr lang="nb-NO" b="1" dirty="0"/>
              <a:t>Undervisningen omfatter etiske teorier og sentrale etiske problemstillinger som er av betydning for å lindre lidelse og opprettholde og verne om pasientens verdighet i sårbare livssituasjoner. </a:t>
            </a:r>
            <a:r>
              <a:rPr lang="nb-NO" dirty="0"/>
              <a:t>Emnet vil gi studentene en fordypet forståelse for hvordan etikken er innvevd i pasienters (og pårørendes) helse i ulike kliniske kontekster. Tematikken vil relateres til kulturelle- og samfunnsmessige perspektiver og søkes forstått i et mangfoldsperspektiv.</a:t>
            </a:r>
          </a:p>
          <a:p>
            <a:pPr marL="0" indent="0">
              <a:buNone/>
            </a:pPr>
            <a:r>
              <a:rPr lang="nb-NO" dirty="0"/>
              <a:t>Hensikten med emnet er videre å belyse </a:t>
            </a:r>
            <a:r>
              <a:rPr lang="nb-NO" b="1" dirty="0"/>
              <a:t>betydningen av sykepleierens internaliserte verdier</a:t>
            </a:r>
            <a:r>
              <a:rPr lang="nb-NO" dirty="0"/>
              <a:t> og evne til å ta beslutninger som forutsetning for å utøve en etisk fundert og verdighetsbevarende pasientomsorg. </a:t>
            </a:r>
            <a:r>
              <a:rPr lang="nb-NO" b="1" dirty="0"/>
              <a:t>Temaer som tas opp er dilemma knyttet til spørsmål om liv og død, prioriteringer i helsetjenesten og økende bruk av velferdsteknologi.</a:t>
            </a:r>
          </a:p>
          <a:p>
            <a:pPr marL="0" indent="0">
              <a:buNone/>
            </a:pPr>
            <a:r>
              <a:rPr lang="nb-NO" b="1" dirty="0"/>
              <a:t>Emnet skal dyktiggjøre studenten i argumentasjon og beslutningstaking på avansert nivå.</a:t>
            </a:r>
          </a:p>
          <a:p>
            <a:endParaRPr lang="nb-NO" dirty="0"/>
          </a:p>
        </p:txBody>
      </p:sp>
    </p:spTree>
    <p:extLst>
      <p:ext uri="{BB962C8B-B14F-4D97-AF65-F5344CB8AC3E}">
        <p14:creationId xmlns:p14="http://schemas.microsoft.com/office/powerpoint/2010/main" val="262186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8483600" y="254000"/>
            <a:ext cx="1701800" cy="838200"/>
          </a:xfrm>
        </p:spPr>
        <p:txBody>
          <a:bodyPr>
            <a:normAutofit fontScale="77500" lnSpcReduction="20000"/>
          </a:bodyPr>
          <a:lstStyle/>
          <a:p>
            <a:pPr lvl="0"/>
            <a:endParaRPr lang="nb-NO" sz="2000" dirty="0"/>
          </a:p>
          <a:p>
            <a:pPr marL="0" lvl="0" indent="0">
              <a:buNone/>
            </a:pPr>
            <a:r>
              <a:rPr lang="nb-NO" sz="4000" b="1" dirty="0"/>
              <a:t>?</a:t>
            </a:r>
          </a:p>
          <a:p>
            <a:pPr marL="0" lvl="0" indent="0">
              <a:buNone/>
            </a:pPr>
            <a:endParaRPr lang="nb-NO" sz="2400" dirty="0"/>
          </a:p>
          <a:p>
            <a:pPr marL="0" indent="0">
              <a:buNone/>
            </a:pPr>
            <a:endParaRPr lang="nb-NO" dirty="0"/>
          </a:p>
        </p:txBody>
      </p:sp>
      <p:pic>
        <p:nvPicPr>
          <p:cNvPr id="3" name="Content Placeholder 3" descr="Diagram&#10;&#10;Description automatically generated">
            <a:extLst>
              <a:ext uri="{FF2B5EF4-FFF2-40B4-BE49-F238E27FC236}">
                <a16:creationId xmlns:a16="http://schemas.microsoft.com/office/drawing/2014/main" id="{0FBA10B1-460B-473B-8F8C-30FBC48458A2}"/>
              </a:ext>
            </a:extLst>
          </p:cNvPr>
          <p:cNvPicPr>
            <a:picLocks noChangeAspect="1"/>
          </p:cNvPicPr>
          <p:nvPr/>
        </p:nvPicPr>
        <p:blipFill rotWithShape="1">
          <a:blip r:embed="rId3">
            <a:extLst>
              <a:ext uri="{28A0092B-C50C-407E-A947-70E740481C1C}">
                <a14:useLocalDpi xmlns:a14="http://schemas.microsoft.com/office/drawing/2010/main" val="0"/>
              </a:ext>
            </a:extLst>
          </a:blip>
          <a:srcRect l="9001" t="6612" r="2947" b="9589"/>
          <a:stretch/>
        </p:blipFill>
        <p:spPr>
          <a:xfrm>
            <a:off x="2049428" y="1307353"/>
            <a:ext cx="13246168" cy="7872413"/>
          </a:xfrm>
          <a:prstGeom prst="rect">
            <a:avLst/>
          </a:prstGeom>
        </p:spPr>
      </p:pic>
    </p:spTree>
    <p:extLst>
      <p:ext uri="{BB962C8B-B14F-4D97-AF65-F5344CB8AC3E}">
        <p14:creationId xmlns:p14="http://schemas.microsoft.com/office/powerpoint/2010/main" val="2031141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8483600" y="254000"/>
            <a:ext cx="1701800" cy="838200"/>
          </a:xfrm>
        </p:spPr>
        <p:txBody>
          <a:bodyPr>
            <a:normAutofit fontScale="77500" lnSpcReduction="20000"/>
          </a:bodyPr>
          <a:lstStyle/>
          <a:p>
            <a:pPr lvl="0"/>
            <a:endParaRPr lang="nb-NO" sz="2000" dirty="0"/>
          </a:p>
          <a:p>
            <a:pPr marL="0" lvl="0" indent="0">
              <a:buNone/>
            </a:pPr>
            <a:r>
              <a:rPr lang="nb-NO" sz="4000" b="1" dirty="0"/>
              <a:t>?</a:t>
            </a:r>
          </a:p>
          <a:p>
            <a:pPr marL="0" lvl="0" indent="0">
              <a:buNone/>
            </a:pPr>
            <a:endParaRPr lang="nb-NO" sz="2400" dirty="0"/>
          </a:p>
          <a:p>
            <a:pPr marL="0" indent="0">
              <a:buNone/>
            </a:pPr>
            <a:endParaRPr lang="nb-NO" dirty="0"/>
          </a:p>
        </p:txBody>
      </p:sp>
      <p:pic>
        <p:nvPicPr>
          <p:cNvPr id="5" name="Picture 4" descr="Diagram&#10;&#10;Description automatically generated">
            <a:extLst>
              <a:ext uri="{FF2B5EF4-FFF2-40B4-BE49-F238E27FC236}">
                <a16:creationId xmlns:a16="http://schemas.microsoft.com/office/drawing/2014/main" id="{E5DA0F6B-7B03-4923-A36A-693730E130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14812" y="1963272"/>
            <a:ext cx="11537575" cy="6696634"/>
          </a:xfrm>
          <a:prstGeom prst="rect">
            <a:avLst/>
          </a:prstGeom>
        </p:spPr>
      </p:pic>
    </p:spTree>
    <p:extLst>
      <p:ext uri="{BB962C8B-B14F-4D97-AF65-F5344CB8AC3E}">
        <p14:creationId xmlns:p14="http://schemas.microsoft.com/office/powerpoint/2010/main" val="2426536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787400" y="2286000"/>
            <a:ext cx="15558644" cy="6682310"/>
          </a:xfrm>
        </p:spPr>
        <p:txBody>
          <a:bodyPr>
            <a:normAutofit fontScale="92500" lnSpcReduction="20000"/>
          </a:bodyPr>
          <a:lstStyle/>
          <a:p>
            <a:pPr lvl="0"/>
            <a:endParaRPr lang="nb-NO" sz="2000" dirty="0"/>
          </a:p>
          <a:p>
            <a:pPr marL="0" lvl="0" indent="0">
              <a:buNone/>
            </a:pPr>
            <a:r>
              <a:rPr lang="nb-NO" sz="4300" b="1" dirty="0"/>
              <a:t>Pensum</a:t>
            </a:r>
          </a:p>
          <a:p>
            <a:pPr marL="0" indent="0">
              <a:buNone/>
            </a:pPr>
            <a:r>
              <a:rPr lang="nb-NO" sz="3300" i="1" dirty="0"/>
              <a:t>Etikk i helsetjenesten</a:t>
            </a:r>
            <a:r>
              <a:rPr lang="nb-NO" sz="3300" dirty="0"/>
              <a:t>. </a:t>
            </a:r>
            <a:r>
              <a:rPr lang="nb-NO" sz="3300" b="1" dirty="0"/>
              <a:t>Morten Magelssen, Reidun Førde, Lillian Lillemoen &amp; Reidar Pedersen </a:t>
            </a:r>
            <a:r>
              <a:rPr lang="nb-NO" sz="3300" dirty="0"/>
              <a:t>(red.). Oslo: Gyldendal 2020.</a:t>
            </a:r>
          </a:p>
          <a:p>
            <a:pPr marL="0" indent="0">
              <a:buNone/>
            </a:pPr>
            <a:r>
              <a:rPr lang="nb-NO" sz="3300" i="1" dirty="0"/>
              <a:t>Aktiv dødshjelp: etikk ved livets slutt</a:t>
            </a:r>
            <a:r>
              <a:rPr lang="nb-NO" sz="3300" dirty="0"/>
              <a:t>. </a:t>
            </a:r>
            <a:r>
              <a:rPr lang="nb-NO" sz="3300" b="1" dirty="0"/>
              <a:t>Ole Martin Moen &amp; Aksel Braanen Sterri.</a:t>
            </a:r>
            <a:r>
              <a:rPr lang="nb-NO" sz="3300" dirty="0"/>
              <a:t> Oslo: Cappelen Damm, 2019.</a:t>
            </a:r>
          </a:p>
          <a:p>
            <a:pPr marL="0" indent="0">
              <a:buNone/>
            </a:pPr>
            <a:r>
              <a:rPr lang="nb-NO" sz="3300" dirty="0"/>
              <a:t>«Prioriteringsutfordringer i helse- og omsorgstjenesten i kommunene under covid-19-pandemien» </a:t>
            </a:r>
            <a:r>
              <a:rPr lang="nb-NO" sz="3300" b="1" dirty="0"/>
              <a:t>Reidun Førde, Morten Magelssen, Anne K. T. Heggestad, R Pedersen P</a:t>
            </a:r>
            <a:r>
              <a:rPr lang="nb-NO" sz="3300" b="1" i="1" dirty="0"/>
              <a:t> </a:t>
            </a:r>
            <a:r>
              <a:rPr lang="nb-NO" sz="3300" i="1" dirty="0"/>
              <a:t>Tidsskrift for omsorgsforskning, 2020 </a:t>
            </a:r>
          </a:p>
          <a:p>
            <a:pPr marL="0" indent="0">
              <a:buNone/>
            </a:pPr>
            <a:r>
              <a:rPr lang="nb-NO" sz="3300" dirty="0"/>
              <a:t>“What Is Bioethics? A Historical Introduction” </a:t>
            </a:r>
            <a:r>
              <a:rPr lang="nb-NO" sz="3300" b="1" dirty="0"/>
              <a:t>Helga Khuse &amp; Peter Singer</a:t>
            </a:r>
            <a:r>
              <a:rPr lang="nb-NO" sz="3300" i="1" dirty="0"/>
              <a:t>.</a:t>
            </a:r>
            <a:br>
              <a:rPr lang="nb-NO" sz="3300" i="1" dirty="0"/>
            </a:br>
            <a:r>
              <a:rPr lang="nb-NO" sz="3300" i="1" dirty="0"/>
              <a:t>A Companion to Bioethics, 2009 </a:t>
            </a:r>
          </a:p>
          <a:p>
            <a:pPr marL="0" indent="0">
              <a:buNone/>
            </a:pPr>
            <a:r>
              <a:rPr lang="nb-NO" sz="3300" dirty="0"/>
              <a:t>“Fair Allocation of Scarce Medical Resources in the Time of Covid-19»</a:t>
            </a:r>
            <a:br>
              <a:rPr lang="nb-NO" sz="3300" i="1" dirty="0"/>
            </a:br>
            <a:r>
              <a:rPr lang="nb-NO" sz="3300" b="1" dirty="0"/>
              <a:t>Emanuel, Ezekiel J ; Persad, Govind ; Upshur, Ross ; Thome, Beatriz ; Pa </a:t>
            </a:r>
            <a:br>
              <a:rPr lang="nb-NO" sz="3300" i="1" dirty="0"/>
            </a:br>
            <a:r>
              <a:rPr lang="nb-NO" sz="3300" i="1" dirty="0"/>
              <a:t>The New England Journal of Medicine</a:t>
            </a:r>
            <a:r>
              <a:rPr lang="nb-NO" sz="3300" dirty="0"/>
              <a:t>, 2020</a:t>
            </a:r>
          </a:p>
        </p:txBody>
      </p:sp>
    </p:spTree>
    <p:extLst>
      <p:ext uri="{BB962C8B-B14F-4D97-AF65-F5344CB8AC3E}">
        <p14:creationId xmlns:p14="http://schemas.microsoft.com/office/powerpoint/2010/main" val="4262425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4030172" y="3864247"/>
            <a:ext cx="9284678" cy="5064525"/>
          </a:xfrm>
        </p:spPr>
        <p:txBody>
          <a:bodyPr>
            <a:normAutofit/>
          </a:bodyPr>
          <a:lstStyle/>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p:txBody>
      </p:sp>
      <p:pic>
        <p:nvPicPr>
          <p:cNvPr id="3" name="Content Placeholder 3" descr="Graphical user interface, application&#10;&#10;Description automatically generated">
            <a:extLst>
              <a:ext uri="{FF2B5EF4-FFF2-40B4-BE49-F238E27FC236}">
                <a16:creationId xmlns:a16="http://schemas.microsoft.com/office/drawing/2014/main" id="{AA48DDE0-1CB7-46A8-848E-95773AF83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127" y="823241"/>
            <a:ext cx="10550769" cy="6230975"/>
          </a:xfrm>
          <a:prstGeom prst="rect">
            <a:avLst/>
          </a:prstGeom>
        </p:spPr>
      </p:pic>
    </p:spTree>
    <p:extLst>
      <p:ext uri="{BB962C8B-B14F-4D97-AF65-F5344CB8AC3E}">
        <p14:creationId xmlns:p14="http://schemas.microsoft.com/office/powerpoint/2010/main" val="343453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4030172" y="3864247"/>
            <a:ext cx="9284678" cy="5064525"/>
          </a:xfrm>
        </p:spPr>
        <p:txBody>
          <a:bodyPr>
            <a:normAutofit/>
          </a:bodyPr>
          <a:lstStyle/>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endParaRPr lang="nb-NO" sz="2400" dirty="0"/>
          </a:p>
          <a:p>
            <a:pPr marL="0" lvl="0" indent="0">
              <a:buNone/>
            </a:pPr>
            <a:r>
              <a:rPr lang="nb-NO" sz="2400" b="1" dirty="0"/>
              <a:t>Oppgave</a:t>
            </a:r>
            <a:r>
              <a:rPr lang="nb-NO" sz="2400" dirty="0"/>
              <a:t>: Er det noe dere ikke ville ha gjort selv om det ble vedtatt av Stortinget at dette var noe dere måtte gjøre? Eller ville dere gjort alt så lenge det var bestemt av Stortinget?</a:t>
            </a:r>
            <a:endParaRPr lang="nb-NO" dirty="0"/>
          </a:p>
        </p:txBody>
      </p:sp>
      <p:pic>
        <p:nvPicPr>
          <p:cNvPr id="3" name="Content Placeholder 3" descr="Graphical user interface, application&#10;&#10;Description automatically generated">
            <a:extLst>
              <a:ext uri="{FF2B5EF4-FFF2-40B4-BE49-F238E27FC236}">
                <a16:creationId xmlns:a16="http://schemas.microsoft.com/office/drawing/2014/main" id="{AA48DDE0-1CB7-46A8-848E-95773AF83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127" y="823241"/>
            <a:ext cx="10550769" cy="6230975"/>
          </a:xfrm>
          <a:prstGeom prst="rect">
            <a:avLst/>
          </a:prstGeom>
        </p:spPr>
      </p:pic>
    </p:spTree>
    <p:extLst>
      <p:ext uri="{BB962C8B-B14F-4D97-AF65-F5344CB8AC3E}">
        <p14:creationId xmlns:p14="http://schemas.microsoft.com/office/powerpoint/2010/main" val="179695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descr="A picture containing text&#10;&#10;Description automatically generated">
            <a:extLst>
              <a:ext uri="{FF2B5EF4-FFF2-40B4-BE49-F238E27FC236}">
                <a16:creationId xmlns:a16="http://schemas.microsoft.com/office/drawing/2014/main" id="{34169F06-6E3C-A695-911F-97A5C25BCF15}"/>
              </a:ext>
            </a:extLst>
          </p:cNvPr>
          <p:cNvPicPr>
            <a:picLocks noChangeAspect="1"/>
          </p:cNvPicPr>
          <p:nvPr/>
        </p:nvPicPr>
        <p:blipFill rotWithShape="1">
          <a:blip r:embed="rId3">
            <a:extLst>
              <a:ext uri="{28A0092B-C50C-407E-A947-70E740481C1C}">
                <a14:useLocalDpi xmlns:a14="http://schemas.microsoft.com/office/drawing/2010/main" val="0"/>
              </a:ext>
            </a:extLst>
          </a:blip>
          <a:srcRect l="13758" r="16996"/>
          <a:stretch/>
        </p:blipFill>
        <p:spPr>
          <a:xfrm>
            <a:off x="4581383" y="1871597"/>
            <a:ext cx="8155399" cy="6034154"/>
          </a:xfrm>
          <a:prstGeom prst="rect">
            <a:avLst/>
          </a:prstGeom>
        </p:spPr>
      </p:pic>
    </p:spTree>
    <p:extLst>
      <p:ext uri="{BB962C8B-B14F-4D97-AF65-F5344CB8AC3E}">
        <p14:creationId xmlns:p14="http://schemas.microsoft.com/office/powerpoint/2010/main" val="2242548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 letter&#10;&#10;Description automatically generated">
            <a:extLst>
              <a:ext uri="{FF2B5EF4-FFF2-40B4-BE49-F238E27FC236}">
                <a16:creationId xmlns:a16="http://schemas.microsoft.com/office/drawing/2014/main" id="{C59CFEFA-0BDA-4639-B91C-B71B05E41D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8507" y="1621937"/>
            <a:ext cx="7893478" cy="6401063"/>
          </a:xfrm>
        </p:spPr>
      </p:pic>
    </p:spTree>
    <p:extLst>
      <p:ext uri="{BB962C8B-B14F-4D97-AF65-F5344CB8AC3E}">
        <p14:creationId xmlns:p14="http://schemas.microsoft.com/office/powerpoint/2010/main" val="3195636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DB2748-4292-4209-A281-9E33C4DA3858}"/>
              </a:ext>
            </a:extLst>
          </p:cNvPr>
          <p:cNvSpPr>
            <a:spLocks noGrp="1"/>
          </p:cNvSpPr>
          <p:nvPr>
            <p:ph idx="1"/>
          </p:nvPr>
        </p:nvSpPr>
        <p:spPr>
          <a:xfrm>
            <a:off x="971550" y="2373313"/>
            <a:ext cx="15374938" cy="6594475"/>
          </a:xfrm>
        </p:spPr>
        <p:txBody>
          <a:bodyPr>
            <a:normAutofit/>
          </a:bodyPr>
          <a:lstStyle/>
          <a:p>
            <a:pPr marL="0" lvl="0" indent="0">
              <a:buNone/>
            </a:pPr>
            <a:endParaRPr lang="nb-NO" sz="2400" dirty="0"/>
          </a:p>
          <a:p>
            <a:pPr marL="0" lvl="0" indent="0">
              <a:buNone/>
            </a:pPr>
            <a:endParaRPr lang="nb-NO" sz="2400" dirty="0"/>
          </a:p>
          <a:p>
            <a:pPr marL="0" lvl="0" indent="0" algn="ctr">
              <a:buNone/>
            </a:pPr>
            <a:r>
              <a:rPr lang="nb-NO" sz="8000" b="1" dirty="0"/>
              <a:t>Gud vs. relativisme</a:t>
            </a:r>
            <a:endParaRPr lang="nb-NO" sz="8000" dirty="0"/>
          </a:p>
        </p:txBody>
      </p:sp>
    </p:spTree>
    <p:extLst>
      <p:ext uri="{BB962C8B-B14F-4D97-AF65-F5344CB8AC3E}">
        <p14:creationId xmlns:p14="http://schemas.microsoft.com/office/powerpoint/2010/main" val="581997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DB2748-4292-4209-A281-9E33C4DA3858}"/>
              </a:ext>
            </a:extLst>
          </p:cNvPr>
          <p:cNvSpPr>
            <a:spLocks noGrp="1"/>
          </p:cNvSpPr>
          <p:nvPr>
            <p:ph idx="1"/>
          </p:nvPr>
        </p:nvSpPr>
        <p:spPr>
          <a:xfrm>
            <a:off x="971550" y="2373313"/>
            <a:ext cx="15374938" cy="6594475"/>
          </a:xfrm>
        </p:spPr>
        <p:txBody>
          <a:bodyPr>
            <a:normAutofit/>
          </a:bodyPr>
          <a:lstStyle/>
          <a:p>
            <a:pPr marL="0" lvl="0" indent="0">
              <a:buNone/>
            </a:pPr>
            <a:endParaRPr lang="nb-NO" sz="2400" dirty="0"/>
          </a:p>
          <a:p>
            <a:pPr marL="0" lvl="0" indent="0">
              <a:buNone/>
            </a:pPr>
            <a:endParaRPr lang="nb-NO" sz="2400" dirty="0"/>
          </a:p>
          <a:p>
            <a:pPr marL="0" lvl="0" indent="0" algn="ctr">
              <a:buNone/>
            </a:pPr>
            <a:r>
              <a:rPr lang="nb-NO" sz="8000" b="1" dirty="0"/>
              <a:t>Gud vs. relativisme</a:t>
            </a:r>
            <a:endParaRPr lang="nb-NO" sz="8000" dirty="0"/>
          </a:p>
        </p:txBody>
      </p:sp>
    </p:spTree>
    <p:extLst>
      <p:ext uri="{BB962C8B-B14F-4D97-AF65-F5344CB8AC3E}">
        <p14:creationId xmlns:p14="http://schemas.microsoft.com/office/powerpoint/2010/main" val="4079441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88DB2748-4292-4209-A281-9E33C4DA3858}"/>
              </a:ext>
            </a:extLst>
          </p:cNvPr>
          <p:cNvSpPr>
            <a:spLocks noGrp="1"/>
          </p:cNvSpPr>
          <p:nvPr>
            <p:ph idx="1"/>
          </p:nvPr>
        </p:nvSpPr>
        <p:spPr>
          <a:xfrm>
            <a:off x="971550" y="2373313"/>
            <a:ext cx="15374938" cy="6594475"/>
          </a:xfrm>
        </p:spPr>
        <p:txBody>
          <a:bodyPr>
            <a:normAutofit/>
          </a:bodyPr>
          <a:lstStyle/>
          <a:p>
            <a:pPr marL="0" lvl="0" indent="0">
              <a:buNone/>
            </a:pPr>
            <a:endParaRPr lang="nb-NO" sz="2400" dirty="0"/>
          </a:p>
          <a:p>
            <a:pPr marL="0" lvl="0" indent="0">
              <a:buNone/>
            </a:pPr>
            <a:endParaRPr lang="nb-NO" sz="2400" dirty="0"/>
          </a:p>
          <a:p>
            <a:pPr marL="0" lvl="0" indent="0" algn="ctr">
              <a:buNone/>
            </a:pPr>
            <a:r>
              <a:rPr lang="nb-NO" sz="8000" b="1" dirty="0"/>
              <a:t>Gud vs. relativisme</a:t>
            </a:r>
            <a:endParaRPr lang="nb-NO" sz="8000" dirty="0"/>
          </a:p>
        </p:txBody>
      </p:sp>
      <p:pic>
        <p:nvPicPr>
          <p:cNvPr id="3" name="Picture 2">
            <a:extLst>
              <a:ext uri="{FF2B5EF4-FFF2-40B4-BE49-F238E27FC236}">
                <a16:creationId xmlns:a16="http://schemas.microsoft.com/office/drawing/2014/main" id="{D89C583D-D04B-42E0-AC99-396ECF81D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8619" y="5345723"/>
            <a:ext cx="2184766" cy="2730958"/>
          </a:xfrm>
          <a:prstGeom prst="rect">
            <a:avLst/>
          </a:prstGeom>
        </p:spPr>
      </p:pic>
      <p:sp>
        <p:nvSpPr>
          <p:cNvPr id="4" name="Rectangle 3">
            <a:extLst>
              <a:ext uri="{FF2B5EF4-FFF2-40B4-BE49-F238E27FC236}">
                <a16:creationId xmlns:a16="http://schemas.microsoft.com/office/drawing/2014/main" id="{B5055F09-F938-401F-8ADA-B66D8B8249E1}"/>
              </a:ext>
            </a:extLst>
          </p:cNvPr>
          <p:cNvSpPr/>
          <p:nvPr/>
        </p:nvSpPr>
        <p:spPr>
          <a:xfrm>
            <a:off x="4026877" y="5345723"/>
            <a:ext cx="5486400" cy="2554545"/>
          </a:xfrm>
          <a:prstGeom prst="rect">
            <a:avLst/>
          </a:prstGeom>
        </p:spPr>
        <p:txBody>
          <a:bodyPr wrap="square">
            <a:spAutoFit/>
          </a:bodyPr>
          <a:lstStyle/>
          <a:p>
            <a:pPr lvl="0"/>
            <a:endParaRPr lang="nb-NO" sz="4000" dirty="0"/>
          </a:p>
          <a:p>
            <a:pPr lvl="0"/>
            <a:r>
              <a:rPr lang="nb-NO" sz="4000" dirty="0"/>
              <a:t>«Hvis Gud er død, </a:t>
            </a:r>
          </a:p>
          <a:p>
            <a:pPr lvl="0"/>
            <a:r>
              <a:rPr lang="nb-NO" sz="4000" dirty="0"/>
              <a:t>er alt lov.»</a:t>
            </a:r>
          </a:p>
          <a:p>
            <a:r>
              <a:rPr lang="nb-NO" sz="4000" dirty="0">
                <a:solidFill>
                  <a:schemeClr val="bg2">
                    <a:lumMod val="50000"/>
                  </a:schemeClr>
                </a:solidFill>
              </a:rPr>
              <a:t>- Fjodor Dostojevskij</a:t>
            </a:r>
          </a:p>
        </p:txBody>
      </p:sp>
    </p:spTree>
    <p:extLst>
      <p:ext uri="{BB962C8B-B14F-4D97-AF65-F5344CB8AC3E}">
        <p14:creationId xmlns:p14="http://schemas.microsoft.com/office/powerpoint/2010/main" val="4100532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7369847" y="1479666"/>
            <a:ext cx="2605329" cy="1113111"/>
          </a:xfrm>
        </p:spPr>
        <p:txBody>
          <a:bodyPr>
            <a:noAutofit/>
          </a:bodyPr>
          <a:lstStyle/>
          <a:p>
            <a:r>
              <a:rPr lang="en-US" sz="6000" dirty="0"/>
              <a:t>Velferd</a:t>
            </a:r>
          </a:p>
        </p:txBody>
      </p:sp>
    </p:spTree>
    <p:extLst>
      <p:ext uri="{BB962C8B-B14F-4D97-AF65-F5344CB8AC3E}">
        <p14:creationId xmlns:p14="http://schemas.microsoft.com/office/powerpoint/2010/main" val="518427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7369847" y="1479666"/>
            <a:ext cx="2605329" cy="1113111"/>
          </a:xfrm>
        </p:spPr>
        <p:txBody>
          <a:bodyPr>
            <a:noAutofit/>
          </a:bodyPr>
          <a:lstStyle/>
          <a:p>
            <a:r>
              <a:rPr lang="en-US" sz="6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Hva utgjør velferd?</a:t>
            </a:r>
          </a:p>
        </p:txBody>
      </p:sp>
    </p:spTree>
    <p:extLst>
      <p:ext uri="{BB962C8B-B14F-4D97-AF65-F5344CB8AC3E}">
        <p14:creationId xmlns:p14="http://schemas.microsoft.com/office/powerpoint/2010/main" val="1780245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4423144" y="3520693"/>
            <a:ext cx="7208874" cy="2710626"/>
          </a:xfrm>
        </p:spPr>
        <p:txBody>
          <a:bodyPr>
            <a:noAutofit/>
          </a:bodyPr>
          <a:lstStyle/>
          <a:p>
            <a:r>
              <a:rPr lang="en-US" sz="7000" dirty="0"/>
              <a:t>Teori-tung etikk</a:t>
            </a:r>
            <a:br>
              <a:rPr lang="en-US" sz="7000" dirty="0"/>
            </a:br>
            <a:br>
              <a:rPr lang="en-US" sz="7000" dirty="0"/>
            </a:br>
            <a:r>
              <a:rPr lang="en-US" sz="7000" dirty="0"/>
              <a:t>Teori-lett etikk</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108205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848986" y="5243167"/>
            <a:ext cx="12674010" cy="2710626"/>
          </a:xfrm>
        </p:spPr>
        <p:txBody>
          <a:bodyPr>
            <a:noAutofit/>
          </a:bodyPr>
          <a:lstStyle/>
          <a:p>
            <a:r>
              <a:rPr lang="en-US" sz="7000" dirty="0"/>
              <a:t>Fire prinsipper for biomedisinsk etikk:</a:t>
            </a:r>
            <a:br>
              <a:rPr lang="en-US" sz="7000" dirty="0"/>
            </a:br>
            <a:br>
              <a:rPr lang="en-US" sz="7000" dirty="0"/>
            </a:br>
            <a:r>
              <a:rPr lang="en-US" sz="4000" dirty="0"/>
              <a:t>- respektere pasientens autonomi</a:t>
            </a:r>
            <a:br>
              <a:rPr lang="en-US" sz="4000" dirty="0"/>
            </a:br>
            <a:r>
              <a:rPr lang="en-US" sz="4000" dirty="0"/>
              <a:t>- fremme pasientens velferd</a:t>
            </a:r>
            <a:br>
              <a:rPr lang="en-US" sz="4000" dirty="0"/>
            </a:br>
            <a:r>
              <a:rPr lang="en-US" sz="4000" dirty="0"/>
              <a:t>- unngå å gjøre skade</a:t>
            </a:r>
            <a:br>
              <a:rPr lang="en-US" sz="4000" dirty="0"/>
            </a:br>
            <a:r>
              <a:rPr lang="en-US" sz="4000" dirty="0"/>
              <a:t>- gi behandling rettferdig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508521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111567" y="2566219"/>
            <a:ext cx="12674010" cy="6773922"/>
          </a:xfrm>
        </p:spPr>
        <p:txBody>
          <a:bodyPr>
            <a:noAutofit/>
          </a:bodyPr>
          <a:lstStyle/>
          <a:p>
            <a:br>
              <a:rPr lang="nb-NO" dirty="0"/>
            </a:br>
            <a:br>
              <a:rPr lang="nb-NO" dirty="0"/>
            </a:br>
            <a:br>
              <a:rPr lang="nb-NO" dirty="0"/>
            </a:br>
            <a:br>
              <a:rPr lang="nb-NO" dirty="0"/>
            </a:br>
            <a:br>
              <a:rPr lang="nb-NO" dirty="0"/>
            </a:br>
            <a:br>
              <a:rPr lang="nb-NO" dirty="0"/>
            </a:br>
            <a:r>
              <a:rPr lang="nb-NO" dirty="0"/>
              <a:t>1 Hva er det etiske problemet?</a:t>
            </a:r>
            <a:br>
              <a:rPr lang="nb-NO" dirty="0"/>
            </a:br>
            <a:r>
              <a:rPr lang="nb-NO" dirty="0"/>
              <a:t>2 Hva er fakta i saken?</a:t>
            </a:r>
            <a:br>
              <a:rPr lang="nb-NO" dirty="0"/>
            </a:br>
            <a:r>
              <a:rPr lang="nb-NO" dirty="0"/>
              <a:t>3 Hvem er de berørte parter, og hva er deres syn og interesser?</a:t>
            </a:r>
            <a:br>
              <a:rPr lang="nb-NO" dirty="0"/>
            </a:br>
            <a:r>
              <a:rPr lang="nb-NO" dirty="0"/>
              <a:t>4 Hvilke verdier, etiske prinsipper, normer og lover er aktuelle? (de fire)</a:t>
            </a:r>
            <a:br>
              <a:rPr lang="nb-NO" dirty="0"/>
            </a:br>
            <a:r>
              <a:rPr lang="nb-NO" dirty="0"/>
              <a:t>5 Hvilke relevante handlingsalternativer finnes?</a:t>
            </a:r>
            <a:br>
              <a:rPr lang="nb-NO" dirty="0"/>
            </a:br>
            <a:r>
              <a:rPr lang="nb-NO" dirty="0"/>
              <a:t>6 Helhetsvurdering.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559296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825910" y="1740310"/>
            <a:ext cx="15697086" cy="6213483"/>
          </a:xfrm>
        </p:spPr>
        <p:txBody>
          <a:bodyPr>
            <a:noAutofit/>
          </a:bodyPr>
          <a:lstStyle/>
          <a:p>
            <a:r>
              <a:rPr lang="nb-NO" dirty="0"/>
              <a:t>FARV-kriteriene for beslutningskompetanse</a:t>
            </a:r>
            <a:br>
              <a:rPr lang="nb-NO" b="0" dirty="0"/>
            </a:br>
            <a:br>
              <a:rPr lang="nb-NO" b="0" dirty="0"/>
            </a:br>
            <a:r>
              <a:rPr lang="nb-NO" b="0" dirty="0"/>
              <a:t>Pasienten kan:</a:t>
            </a:r>
            <a:br>
              <a:rPr lang="nb-NO" b="0" dirty="0"/>
            </a:br>
            <a:br>
              <a:rPr lang="nb-NO" b="0" dirty="0"/>
            </a:br>
            <a:r>
              <a:rPr lang="nb-NO" b="0" dirty="0"/>
              <a:t>(1) Forstå informasjon, (2) Anerkjenne informasjonens relevans, (3) Resonnere rundt alternativene i lys av informasjon og (4) å uttrykke et valg.</a:t>
            </a:r>
            <a:endParaRPr lang="en-US" sz="7000" b="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299550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3" name="Picture 2" descr="A Marine studies a map to create a terrain model during">
            <a:extLst>
              <a:ext uri="{FF2B5EF4-FFF2-40B4-BE49-F238E27FC236}">
                <a16:creationId xmlns:a16="http://schemas.microsoft.com/office/drawing/2014/main" id="{27B379F5-0E08-43BA-BDFA-BD9B30329D1E}"/>
              </a:ext>
            </a:extLst>
          </p:cNvPr>
          <p:cNvPicPr/>
          <p:nvPr/>
        </p:nvPicPr>
        <p:blipFill rotWithShape="1">
          <a:blip r:embed="rId3">
            <a:extLst>
              <a:ext uri="{28A0092B-C50C-407E-A947-70E740481C1C}">
                <a14:useLocalDpi xmlns:a14="http://schemas.microsoft.com/office/drawing/2010/main" val="0"/>
              </a:ext>
            </a:extLst>
          </a:blip>
          <a:srcRect t="27449" r="794"/>
          <a:stretch/>
        </p:blipFill>
        <p:spPr bwMode="auto">
          <a:xfrm>
            <a:off x="3543300" y="2171701"/>
            <a:ext cx="9029700" cy="5544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0652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823969" y="984792"/>
            <a:ext cx="15697086" cy="4454013"/>
          </a:xfrm>
        </p:spPr>
        <p:txBody>
          <a:bodyPr>
            <a:noAutofit/>
          </a:bodyPr>
          <a:lstStyle/>
          <a:p>
            <a:pPr algn="ctr"/>
            <a:r>
              <a:rPr lang="nb-NO" dirty="0"/>
              <a:t>Helhetsvurdering</a:t>
            </a:r>
            <a:br>
              <a:rPr lang="nb-NO" dirty="0"/>
            </a:br>
            <a:br>
              <a:rPr lang="nb-NO" dirty="0"/>
            </a:br>
            <a:br>
              <a:rPr lang="nb-NO" b="0" dirty="0"/>
            </a:br>
            <a:br>
              <a:rPr lang="nb-NO" b="0" dirty="0"/>
            </a:br>
            <a:endParaRPr lang="en-US" sz="7000" b="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3" name="Picture 2" descr="Graphical user interface, text, application&#10;&#10;Description automatically generated">
            <a:extLst>
              <a:ext uri="{FF2B5EF4-FFF2-40B4-BE49-F238E27FC236}">
                <a16:creationId xmlns:a16="http://schemas.microsoft.com/office/drawing/2014/main" id="{8CCF6A64-C9CB-41FB-976E-67C82E935133}"/>
              </a:ext>
            </a:extLst>
          </p:cNvPr>
          <p:cNvPicPr>
            <a:picLocks noChangeAspect="1"/>
          </p:cNvPicPr>
          <p:nvPr/>
        </p:nvPicPr>
        <p:blipFill rotWithShape="1">
          <a:blip r:embed="rId3">
            <a:extLst>
              <a:ext uri="{28A0092B-C50C-407E-A947-70E740481C1C}">
                <a14:useLocalDpi xmlns:a14="http://schemas.microsoft.com/office/drawing/2010/main" val="0"/>
              </a:ext>
            </a:extLst>
          </a:blip>
          <a:srcRect b="15308"/>
          <a:stretch/>
        </p:blipFill>
        <p:spPr>
          <a:xfrm>
            <a:off x="3687098" y="2514652"/>
            <a:ext cx="9389892" cy="6314249"/>
          </a:xfrm>
          <a:prstGeom prst="rect">
            <a:avLst/>
          </a:prstGeom>
        </p:spPr>
      </p:pic>
    </p:spTree>
    <p:extLst>
      <p:ext uri="{BB962C8B-B14F-4D97-AF65-F5344CB8AC3E}">
        <p14:creationId xmlns:p14="http://schemas.microsoft.com/office/powerpoint/2010/main" val="3119122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111567" y="2566219"/>
            <a:ext cx="12674010" cy="6773922"/>
          </a:xfrm>
        </p:spPr>
        <p:txBody>
          <a:bodyPr>
            <a:noAutofit/>
          </a:bodyPr>
          <a:lstStyle/>
          <a:p>
            <a:br>
              <a:rPr lang="nb-NO" dirty="0"/>
            </a:br>
            <a:br>
              <a:rPr lang="nb-NO" dirty="0"/>
            </a:br>
            <a:br>
              <a:rPr lang="nb-NO" dirty="0"/>
            </a:br>
            <a:br>
              <a:rPr lang="nb-NO" dirty="0"/>
            </a:br>
            <a:r>
              <a:rPr lang="nb-NO" dirty="0"/>
              <a:t>SME-modellen</a:t>
            </a:r>
            <a:br>
              <a:rPr lang="nb-NO" dirty="0"/>
            </a:br>
            <a:br>
              <a:rPr lang="nb-NO" dirty="0"/>
            </a:br>
            <a:r>
              <a:rPr lang="nb-NO" sz="3500" b="0" dirty="0"/>
              <a:t>1 Hva er det etiske problemet?</a:t>
            </a:r>
            <a:br>
              <a:rPr lang="nb-NO" sz="3500" b="0" dirty="0"/>
            </a:br>
            <a:r>
              <a:rPr lang="nb-NO" sz="3500" b="0" dirty="0"/>
              <a:t>2 Hva er fakta i saken?</a:t>
            </a:r>
            <a:br>
              <a:rPr lang="nb-NO" sz="3500" b="0" dirty="0"/>
            </a:br>
            <a:r>
              <a:rPr lang="nb-NO" sz="3500" b="0" dirty="0"/>
              <a:t>3 Hvem er de berørte parter, og hva er deres syn og interesser?</a:t>
            </a:r>
            <a:br>
              <a:rPr lang="nb-NO" sz="3500" b="0" dirty="0"/>
            </a:br>
            <a:r>
              <a:rPr lang="nb-NO" sz="3500" b="0" dirty="0"/>
              <a:t>4 Hvilke verdier, etiske prinsipper, normer og lover er aktuelle? (de fire prinsippene)</a:t>
            </a:r>
            <a:br>
              <a:rPr lang="nb-NO" sz="3500" b="0" dirty="0"/>
            </a:br>
            <a:r>
              <a:rPr lang="nb-NO" sz="3500" b="0" dirty="0"/>
              <a:t>5 Hvilke relevante handlingsalternativer finnes?</a:t>
            </a:r>
            <a:br>
              <a:rPr lang="nb-NO" sz="3500" b="0" dirty="0"/>
            </a:br>
            <a:r>
              <a:rPr lang="nb-NO" sz="3500" b="0" dirty="0"/>
              <a:t>6 Helhetsvurdering.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702307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170561" y="2978091"/>
            <a:ext cx="12674010" cy="6565959"/>
          </a:xfrm>
        </p:spPr>
        <p:txBody>
          <a:bodyPr>
            <a:noAutofit/>
          </a:bodyPr>
          <a:lstStyle/>
          <a:p>
            <a:br>
              <a:rPr lang="nb-NO" dirty="0"/>
            </a:br>
            <a:br>
              <a:rPr lang="nb-NO" dirty="0"/>
            </a:br>
            <a:br>
              <a:rPr lang="nb-NO" dirty="0"/>
            </a:br>
            <a:br>
              <a:rPr lang="nb-NO" dirty="0"/>
            </a:br>
            <a:r>
              <a:rPr lang="nb-NO" dirty="0"/>
              <a:t>Hvis helhetsvurdering blir vanskelig</a:t>
            </a:r>
            <a:br>
              <a:rPr lang="nb-NO" dirty="0"/>
            </a:br>
            <a:br>
              <a:rPr lang="nb-NO" dirty="0"/>
            </a:br>
            <a:r>
              <a:rPr lang="nb-NO" sz="3500" b="0" dirty="0"/>
              <a:t>1. Hvor langt på vei er man enig?</a:t>
            </a:r>
            <a:br>
              <a:rPr lang="nb-NO" sz="3500" b="0" dirty="0"/>
            </a:br>
            <a:r>
              <a:rPr lang="nb-NO" sz="3500" b="0" dirty="0"/>
              <a:t>2. Er man enig om hva man er uenig i?</a:t>
            </a:r>
            <a:br>
              <a:rPr lang="nb-NO" sz="3500" b="0" dirty="0"/>
            </a:br>
            <a:r>
              <a:rPr lang="nb-NO" sz="3500" b="0" dirty="0"/>
              <a:t>3. Kasuistikk: «Hva er den moralsk relevante forskjellen?»</a:t>
            </a:r>
            <a:br>
              <a:rPr lang="nb-NO" sz="3500" b="0" dirty="0"/>
            </a:br>
            <a:r>
              <a:rPr lang="nb-NO" sz="3500" b="0" dirty="0"/>
              <a:t>4. Er vi enige om hva som bør være utgangspunktet for saker i denne kategorien?</a:t>
            </a:r>
            <a:br>
              <a:rPr lang="nb-NO" sz="3500" b="0" dirty="0"/>
            </a:br>
            <a:r>
              <a:rPr lang="nb-NO" sz="3500" b="0" dirty="0"/>
              <a:t>5. Bytte side i diskusjonen.</a:t>
            </a:r>
            <a:br>
              <a:rPr lang="nb-NO" sz="3500" b="0" dirty="0"/>
            </a:br>
            <a:r>
              <a:rPr lang="nb-NO" sz="3500" b="0" dirty="0"/>
              <a:t>6. Hva er den minste endringen i caset som må til for at man skulle ende på motsatt konklusjon?</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664123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7" name="Picture 6" descr="A picture containing text, kitchenware, linedrawing&#10;&#10;Description automatically generated">
            <a:extLst>
              <a:ext uri="{FF2B5EF4-FFF2-40B4-BE49-F238E27FC236}">
                <a16:creationId xmlns:a16="http://schemas.microsoft.com/office/drawing/2014/main" id="{51C7C556-C890-474C-A53D-F5233F472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95" y="2428101"/>
            <a:ext cx="13847097" cy="6400800"/>
          </a:xfrm>
          <a:prstGeom prst="rect">
            <a:avLst/>
          </a:prstGeom>
        </p:spPr>
      </p:pic>
    </p:spTree>
    <p:extLst>
      <p:ext uri="{BB962C8B-B14F-4D97-AF65-F5344CB8AC3E}">
        <p14:creationId xmlns:p14="http://schemas.microsoft.com/office/powerpoint/2010/main" val="3512995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7" name="Picture 6" descr="A picture containing text, kitchenware, linedrawing&#10;&#10;Description automatically generated">
            <a:extLst>
              <a:ext uri="{FF2B5EF4-FFF2-40B4-BE49-F238E27FC236}">
                <a16:creationId xmlns:a16="http://schemas.microsoft.com/office/drawing/2014/main" id="{51C7C556-C890-474C-A53D-F5233F472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95" y="2428101"/>
            <a:ext cx="13847097" cy="6400800"/>
          </a:xfrm>
          <a:prstGeom prst="rect">
            <a:avLst/>
          </a:prstGeom>
        </p:spPr>
      </p:pic>
    </p:spTree>
    <p:extLst>
      <p:ext uri="{BB962C8B-B14F-4D97-AF65-F5344CB8AC3E}">
        <p14:creationId xmlns:p14="http://schemas.microsoft.com/office/powerpoint/2010/main" val="488023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383458" y="7715790"/>
            <a:ext cx="6341807"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5000" dirty="0"/>
              <a:t>Bør skifte spor: 15</a:t>
            </a:r>
          </a:p>
        </p:txBody>
      </p:sp>
      <p:pic>
        <p:nvPicPr>
          <p:cNvPr id="7" name="Picture 6" descr="A picture containing text, kitchenware, linedrawing&#10;&#10;Description automatically generated">
            <a:extLst>
              <a:ext uri="{FF2B5EF4-FFF2-40B4-BE49-F238E27FC236}">
                <a16:creationId xmlns:a16="http://schemas.microsoft.com/office/drawing/2014/main" id="{51C7C556-C890-474C-A53D-F5233F472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821" y="1277074"/>
            <a:ext cx="12002618" cy="5548192"/>
          </a:xfrm>
          <a:prstGeom prst="rect">
            <a:avLst/>
          </a:prstGeom>
        </p:spPr>
      </p:pic>
      <p:sp>
        <p:nvSpPr>
          <p:cNvPr id="5" name="Title 2">
            <a:extLst>
              <a:ext uri="{FF2B5EF4-FFF2-40B4-BE49-F238E27FC236}">
                <a16:creationId xmlns:a16="http://schemas.microsoft.com/office/drawing/2014/main" id="{72ECDCAB-5DE8-4DFF-BAA9-4A7601696342}"/>
              </a:ext>
            </a:extLst>
          </p:cNvPr>
          <p:cNvSpPr txBox="1">
            <a:spLocks/>
          </p:cNvSpPr>
          <p:nvPr/>
        </p:nvSpPr>
        <p:spPr>
          <a:xfrm>
            <a:off x="7112107" y="7715790"/>
            <a:ext cx="7872254"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5000" dirty="0"/>
              <a:t>Bør ikke skifte spor: 1  </a:t>
            </a:r>
          </a:p>
        </p:txBody>
      </p:sp>
    </p:spTree>
    <p:extLst>
      <p:ext uri="{BB962C8B-B14F-4D97-AF65-F5344CB8AC3E}">
        <p14:creationId xmlns:p14="http://schemas.microsoft.com/office/powerpoint/2010/main" val="1041104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drawing, kitchenware&#10;&#10;Description automatically generated">
            <a:extLst>
              <a:ext uri="{FF2B5EF4-FFF2-40B4-BE49-F238E27FC236}">
                <a16:creationId xmlns:a16="http://schemas.microsoft.com/office/drawing/2014/main" id="{B3B2CB78-3A2D-434E-8C08-14C1C72D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89" y="2056546"/>
            <a:ext cx="12388645" cy="6586058"/>
          </a:xfrm>
          <a:prstGeom prst="rect">
            <a:avLst/>
          </a:prstGeom>
        </p:spPr>
      </p:pic>
    </p:spTree>
    <p:extLst>
      <p:ext uri="{BB962C8B-B14F-4D97-AF65-F5344CB8AC3E}">
        <p14:creationId xmlns:p14="http://schemas.microsoft.com/office/powerpoint/2010/main" val="729637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002891" y="7715790"/>
            <a:ext cx="3952568"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5000" dirty="0"/>
              <a:t>Bør dytte: 7</a:t>
            </a:r>
          </a:p>
        </p:txBody>
      </p:sp>
      <p:sp>
        <p:nvSpPr>
          <p:cNvPr id="5" name="Title 2">
            <a:extLst>
              <a:ext uri="{FF2B5EF4-FFF2-40B4-BE49-F238E27FC236}">
                <a16:creationId xmlns:a16="http://schemas.microsoft.com/office/drawing/2014/main" id="{72ECDCAB-5DE8-4DFF-BAA9-4A7601696342}"/>
              </a:ext>
            </a:extLst>
          </p:cNvPr>
          <p:cNvSpPr txBox="1">
            <a:spLocks/>
          </p:cNvSpPr>
          <p:nvPr/>
        </p:nvSpPr>
        <p:spPr>
          <a:xfrm>
            <a:off x="4955459" y="7703425"/>
            <a:ext cx="5397909"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5000" dirty="0"/>
              <a:t>Bør ikke dytte:  9</a:t>
            </a:r>
          </a:p>
        </p:txBody>
      </p:sp>
      <p:pic>
        <p:nvPicPr>
          <p:cNvPr id="3" name="Picture 2" descr="A picture containing linedrawing, kitchenware&#10;&#10;Description automatically generated">
            <a:extLst>
              <a:ext uri="{FF2B5EF4-FFF2-40B4-BE49-F238E27FC236}">
                <a16:creationId xmlns:a16="http://schemas.microsoft.com/office/drawing/2014/main" id="{B3B2CB78-3A2D-434E-8C08-14C1C72D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90" y="2654710"/>
            <a:ext cx="6666035" cy="3543801"/>
          </a:xfrm>
          <a:prstGeom prst="rect">
            <a:avLst/>
          </a:prstGeom>
        </p:spPr>
      </p:pic>
      <p:pic>
        <p:nvPicPr>
          <p:cNvPr id="6" name="Picture 5" descr="A picture containing text, kitchenware, linedrawing&#10;&#10;Description automatically generated">
            <a:extLst>
              <a:ext uri="{FF2B5EF4-FFF2-40B4-BE49-F238E27FC236}">
                <a16:creationId xmlns:a16="http://schemas.microsoft.com/office/drawing/2014/main" id="{0966E829-9315-480E-A670-D2EC557C2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643" y="2654709"/>
            <a:ext cx="6546252" cy="3543801"/>
          </a:xfrm>
          <a:prstGeom prst="rect">
            <a:avLst/>
          </a:prstGeom>
        </p:spPr>
      </p:pic>
      <p:sp>
        <p:nvSpPr>
          <p:cNvPr id="7" name="Title 2">
            <a:extLst>
              <a:ext uri="{FF2B5EF4-FFF2-40B4-BE49-F238E27FC236}">
                <a16:creationId xmlns:a16="http://schemas.microsoft.com/office/drawing/2014/main" id="{0CEFE0EB-B80E-4D1E-8E94-D6911E8968A5}"/>
              </a:ext>
            </a:extLst>
          </p:cNvPr>
          <p:cNvSpPr txBox="1">
            <a:spLocks/>
          </p:cNvSpPr>
          <p:nvPr/>
        </p:nvSpPr>
        <p:spPr>
          <a:xfrm>
            <a:off x="10944225" y="7715790"/>
            <a:ext cx="5397909"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5000" dirty="0"/>
              <a:t>Skifte: 15   Ikke: 1</a:t>
            </a:r>
          </a:p>
        </p:txBody>
      </p:sp>
    </p:spTree>
    <p:extLst>
      <p:ext uri="{BB962C8B-B14F-4D97-AF65-F5344CB8AC3E}">
        <p14:creationId xmlns:p14="http://schemas.microsoft.com/office/powerpoint/2010/main" val="2482839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F050D793-1C3E-45EB-B86B-6D7BFDE67013}"/>
              </a:ext>
            </a:extLst>
          </p:cNvPr>
          <p:cNvSpPr>
            <a:spLocks noGrp="1"/>
          </p:cNvSpPr>
          <p:nvPr>
            <p:ph type="body" sz="quarter" idx="15"/>
          </p:nvPr>
        </p:nvSpPr>
        <p:spPr>
          <a:xfrm>
            <a:off x="971548" y="2148840"/>
            <a:ext cx="9876034" cy="576465"/>
          </a:xfrm>
        </p:spPr>
        <p:txBody>
          <a:bodyPr/>
          <a:lstStyle/>
          <a:p>
            <a:r>
              <a:rPr lang="nb-NO" sz="2500" dirty="0"/>
              <a:t>MASYK4510: KLINISK ETIKK OG VERDIGHET</a:t>
            </a:r>
          </a:p>
        </p:txBody>
      </p:sp>
      <p:sp>
        <p:nvSpPr>
          <p:cNvPr id="2" name="Tittel 1">
            <a:extLst>
              <a:ext uri="{FF2B5EF4-FFF2-40B4-BE49-F238E27FC236}">
                <a16:creationId xmlns:a16="http://schemas.microsoft.com/office/drawing/2014/main" id="{1D0ADA6B-CEB6-46F1-8965-B95EE2AC6E29}"/>
              </a:ext>
            </a:extLst>
          </p:cNvPr>
          <p:cNvSpPr>
            <a:spLocks noGrp="1"/>
          </p:cNvSpPr>
          <p:nvPr>
            <p:ph type="ctrTitle"/>
          </p:nvPr>
        </p:nvSpPr>
        <p:spPr>
          <a:xfrm>
            <a:off x="904171" y="3113904"/>
            <a:ext cx="9876034" cy="2420760"/>
          </a:xfrm>
        </p:spPr>
        <p:txBody>
          <a:bodyPr>
            <a:normAutofit fontScale="90000"/>
          </a:bodyPr>
          <a:lstStyle/>
          <a:p>
            <a:br>
              <a:rPr lang="nb-NO" sz="6800" dirty="0"/>
            </a:br>
            <a:br>
              <a:rPr lang="nb-NO" sz="6800" dirty="0"/>
            </a:br>
            <a:br>
              <a:rPr lang="nb-NO" sz="6800" dirty="0"/>
            </a:br>
            <a:r>
              <a:rPr lang="nb-NO" sz="4400" dirty="0"/>
              <a:t>Moralsk stress og prioritering</a:t>
            </a:r>
            <a:br>
              <a:rPr lang="nb-NO" sz="6800" dirty="0"/>
            </a:br>
            <a:endParaRPr lang="nb-NO" sz="6800" dirty="0"/>
          </a:p>
        </p:txBody>
      </p:sp>
      <p:sp>
        <p:nvSpPr>
          <p:cNvPr id="20" name="Text Placeholder 19">
            <a:extLst>
              <a:ext uri="{FF2B5EF4-FFF2-40B4-BE49-F238E27FC236}">
                <a16:creationId xmlns:a16="http://schemas.microsoft.com/office/drawing/2014/main" id="{D5A45014-BD4B-4A66-B1A1-3067379AB9C3}"/>
              </a:ext>
            </a:extLst>
          </p:cNvPr>
          <p:cNvSpPr>
            <a:spLocks noGrp="1"/>
          </p:cNvSpPr>
          <p:nvPr>
            <p:ph type="body" sz="quarter" idx="13"/>
          </p:nvPr>
        </p:nvSpPr>
        <p:spPr>
          <a:xfrm>
            <a:off x="971548" y="6377940"/>
            <a:ext cx="9292592" cy="1890941"/>
          </a:xfrm>
        </p:spPr>
        <p:txBody>
          <a:bodyPr>
            <a:normAutofit/>
          </a:bodyPr>
          <a:lstStyle/>
          <a:p>
            <a:r>
              <a:rPr lang="nb-NO" sz="2800" b="0" dirty="0"/>
              <a:t>Ole Martin Moen</a:t>
            </a:r>
            <a:br>
              <a:rPr lang="nb-NO" sz="2800" b="0" dirty="0"/>
            </a:br>
            <a:r>
              <a:rPr lang="nb-NO" sz="2800" b="0" dirty="0"/>
              <a:t>Professor i helsefaglig etikk</a:t>
            </a:r>
            <a:br>
              <a:rPr lang="nb-NO" sz="2800" b="0" dirty="0"/>
            </a:br>
            <a:r>
              <a:rPr lang="nb-NO" sz="2800" b="0" dirty="0"/>
              <a:t>OsloMet - storbyuniversitetet</a:t>
            </a:r>
          </a:p>
        </p:txBody>
      </p:sp>
      <p:pic>
        <p:nvPicPr>
          <p:cNvPr id="36" name="Picture Placeholder 35">
            <a:extLst>
              <a:ext uri="{FF2B5EF4-FFF2-40B4-BE49-F238E27FC236}">
                <a16:creationId xmlns:a16="http://schemas.microsoft.com/office/drawing/2014/main" id="{D0268CB5-D677-438D-A7E9-E401FF723B3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159" r="14159"/>
          <a:stretch>
            <a:fillRect/>
          </a:stretch>
        </p:blipFill>
        <p:spPr/>
      </p:pic>
    </p:spTree>
    <p:extLst>
      <p:ext uri="{BB962C8B-B14F-4D97-AF65-F5344CB8AC3E}">
        <p14:creationId xmlns:p14="http://schemas.microsoft.com/office/powerpoint/2010/main" val="2731729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a:extLst>
              <a:ext uri="{FF2B5EF4-FFF2-40B4-BE49-F238E27FC236}">
                <a16:creationId xmlns:a16="http://schemas.microsoft.com/office/drawing/2014/main" id="{8FB907F7-25F5-4F8D-86F6-CC67472DAEB8}"/>
              </a:ext>
            </a:extLst>
          </p:cNvPr>
          <p:cNvPicPr>
            <a:picLocks noChangeAspect="1"/>
          </p:cNvPicPr>
          <p:nvPr/>
        </p:nvPicPr>
        <p:blipFill rotWithShape="1">
          <a:blip r:embed="rId3"/>
          <a:srcRect l="55314" t="21541" r="13069" b="14344"/>
          <a:stretch/>
        </p:blipFill>
        <p:spPr>
          <a:xfrm>
            <a:off x="5814986" y="1616454"/>
            <a:ext cx="5715051" cy="6519103"/>
          </a:xfrm>
          <a:prstGeom prst="rect">
            <a:avLst/>
          </a:prstGeom>
        </p:spPr>
      </p:pic>
    </p:spTree>
    <p:extLst>
      <p:ext uri="{BB962C8B-B14F-4D97-AF65-F5344CB8AC3E}">
        <p14:creationId xmlns:p14="http://schemas.microsoft.com/office/powerpoint/2010/main" val="177279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316201" y="2492316"/>
            <a:ext cx="11514224" cy="7794684"/>
          </a:xfrm>
        </p:spPr>
        <p:txBody>
          <a:bodyPr>
            <a:noAutofit/>
          </a:bodyPr>
          <a:lstStyle/>
          <a:p>
            <a:pPr indent="228600">
              <a:lnSpc>
                <a:spcPct val="115000"/>
              </a:lnSpc>
              <a:spcAft>
                <a:spcPts val="800"/>
              </a:spcAft>
            </a:pPr>
            <a:br>
              <a:rPr lang="nb-NO" dirty="0"/>
            </a:br>
            <a:br>
              <a:rPr lang="nb-NO" dirty="0"/>
            </a:br>
            <a:br>
              <a:rPr lang="nb-NO" dirty="0"/>
            </a:br>
            <a:br>
              <a:rPr lang="nb-NO" dirty="0"/>
            </a:br>
            <a:br>
              <a:rPr lang="nb-NO" dirty="0"/>
            </a:br>
            <a:r>
              <a:rPr lang="nb-NO" sz="3000" i="1" dirty="0">
                <a:effectLst/>
                <a:latin typeface="Arial" panose="020B0604020202020204" pitchFamily="34" charset="0"/>
                <a:ea typeface="Calibri" panose="020F0502020204030204" pitchFamily="34" charset="0"/>
                <a:cs typeface="Times New Roman" panose="02020603050405020304" pitchFamily="18" charset="0"/>
              </a:rPr>
              <a:t>Autonomi</a:t>
            </a:r>
            <a:r>
              <a:rPr lang="nb-NO" sz="3000" dirty="0">
                <a:effectLst/>
                <a:latin typeface="Arial" panose="020B0604020202020204" pitchFamily="34" charset="0"/>
                <a:ea typeface="Calibri" panose="020F0502020204030204" pitchFamily="34" charset="0"/>
                <a:cs typeface="Times New Roman" panose="02020603050405020304" pitchFamily="18" charset="0"/>
              </a:rPr>
              <a:t> – å respektere pasientens selvbestemmelse</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Velgjørenhet</a:t>
            </a:r>
            <a:r>
              <a:rPr lang="nb-NO" sz="3000" dirty="0">
                <a:effectLst/>
                <a:latin typeface="Arial" panose="020B0604020202020204" pitchFamily="34" charset="0"/>
                <a:ea typeface="Calibri" panose="020F0502020204030204" pitchFamily="34" charset="0"/>
                <a:cs typeface="Times New Roman" panose="02020603050405020304" pitchFamily="18" charset="0"/>
              </a:rPr>
              <a:t> – å fremme pasientens velferd</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Ikke-skade</a:t>
            </a:r>
            <a:r>
              <a:rPr lang="nb-NO" sz="3000" dirty="0">
                <a:effectLst/>
                <a:latin typeface="Arial" panose="020B0604020202020204" pitchFamily="34" charset="0"/>
                <a:ea typeface="Calibri" panose="020F0502020204030204" pitchFamily="34" charset="0"/>
                <a:cs typeface="Times New Roman" panose="02020603050405020304" pitchFamily="18" charset="0"/>
              </a:rPr>
              <a:t> – å unngå å forvolde skade</a:t>
            </a:r>
            <a:br>
              <a:rPr lang="nb-NO" sz="3000" dirty="0">
                <a:effectLst/>
                <a:latin typeface="Arial" panose="020B0604020202020204" pitchFamily="34" charset="0"/>
                <a:ea typeface="Calibri" panose="020F0502020204030204" pitchFamily="34" charset="0"/>
                <a:cs typeface="Times New Roman" panose="02020603050405020304" pitchFamily="18" charset="0"/>
              </a:rPr>
            </a:br>
            <a:r>
              <a:rPr lang="nb-NO" sz="3000" i="1" dirty="0">
                <a:effectLst/>
                <a:latin typeface="Arial" panose="020B0604020202020204" pitchFamily="34" charset="0"/>
                <a:ea typeface="Calibri" panose="020F0502020204030204" pitchFamily="34" charset="0"/>
                <a:cs typeface="Times New Roman" panose="02020603050405020304" pitchFamily="18" charset="0"/>
              </a:rPr>
              <a:t>Rettferdighet</a:t>
            </a:r>
            <a:r>
              <a:rPr lang="nb-NO" sz="3000" dirty="0">
                <a:effectLst/>
                <a:latin typeface="Arial" panose="020B0604020202020204" pitchFamily="34" charset="0"/>
                <a:ea typeface="Calibri" panose="020F0502020204030204" pitchFamily="34" charset="0"/>
                <a:cs typeface="Times New Roman" panose="02020603050405020304" pitchFamily="18" charset="0"/>
              </a:rPr>
              <a:t> – å fordele tid og andre ressurser rettferdig</a:t>
            </a:r>
            <a:br>
              <a:rPr lang="nb-NO" sz="3000" dirty="0">
                <a:effectLst/>
                <a:latin typeface="Arial" panose="020B0604020202020204" pitchFamily="34" charset="0"/>
                <a:ea typeface="Calibri" panose="020F0502020204030204" pitchFamily="34" charset="0"/>
                <a:cs typeface="Times New Roman" panose="02020603050405020304" pitchFamily="18" charset="0"/>
              </a:rPr>
            </a:br>
            <a:br>
              <a:rPr lang="nb-NO" sz="3000" b="0" dirty="0"/>
            </a:b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71174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111567" y="2566219"/>
            <a:ext cx="12674010" cy="6773922"/>
          </a:xfrm>
        </p:spPr>
        <p:txBody>
          <a:bodyPr>
            <a:noAutofit/>
          </a:bodyPr>
          <a:lstStyle/>
          <a:p>
            <a:br>
              <a:rPr lang="nb-NO" dirty="0"/>
            </a:br>
            <a:br>
              <a:rPr lang="nb-NO" dirty="0"/>
            </a:br>
            <a:br>
              <a:rPr lang="nb-NO" dirty="0"/>
            </a:br>
            <a:br>
              <a:rPr lang="nb-NO" dirty="0"/>
            </a:br>
            <a:r>
              <a:rPr lang="nb-NO" dirty="0"/>
              <a:t>SME-modellen</a:t>
            </a:r>
            <a:br>
              <a:rPr lang="nb-NO" dirty="0"/>
            </a:br>
            <a:br>
              <a:rPr lang="nb-NO" dirty="0"/>
            </a:br>
            <a:r>
              <a:rPr lang="nb-NO" sz="3500" b="0" dirty="0"/>
              <a:t>1. Hva er det etiske problemet?</a:t>
            </a:r>
            <a:br>
              <a:rPr lang="nb-NO" sz="3500" b="0" dirty="0"/>
            </a:br>
            <a:r>
              <a:rPr lang="nb-NO" sz="3500" b="0" dirty="0"/>
              <a:t>2. Hva er fakta i saken?</a:t>
            </a:r>
            <a:br>
              <a:rPr lang="nb-NO" sz="3500" b="0" dirty="0"/>
            </a:br>
            <a:r>
              <a:rPr lang="nb-NO" sz="3500" b="0" dirty="0"/>
              <a:t>3. Hvem er de berørte parter, og hva er deres syn og interesser?</a:t>
            </a:r>
            <a:br>
              <a:rPr lang="nb-NO" sz="3500" b="0" dirty="0"/>
            </a:br>
            <a:r>
              <a:rPr lang="nb-NO" sz="3500" b="0" dirty="0"/>
              <a:t>4. Hvilke verdier, etiske prinsipper, normer og lover er aktuelle? (de fire prinsippene)</a:t>
            </a:r>
            <a:br>
              <a:rPr lang="nb-NO" sz="3500" b="0" dirty="0"/>
            </a:br>
            <a:r>
              <a:rPr lang="nb-NO" sz="3500" b="0" dirty="0"/>
              <a:t>5. Hvilke relevante handlingsalternativer finnes?</a:t>
            </a:r>
            <a:br>
              <a:rPr lang="nb-NO" sz="3500" b="0" dirty="0"/>
            </a:br>
            <a:r>
              <a:rPr lang="nb-NO" sz="3500" b="0" dirty="0"/>
              <a:t>6. Helhetsvurdering.</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324352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44702" y="2829810"/>
            <a:ext cx="12674010" cy="6565959"/>
          </a:xfrm>
        </p:spPr>
        <p:txBody>
          <a:bodyPr>
            <a:noAutofit/>
          </a:bodyPr>
          <a:lstStyle/>
          <a:p>
            <a:br>
              <a:rPr lang="nb-NO" dirty="0"/>
            </a:br>
            <a:br>
              <a:rPr lang="nb-NO" dirty="0"/>
            </a:br>
            <a:br>
              <a:rPr lang="nb-NO" dirty="0"/>
            </a:br>
            <a:br>
              <a:rPr lang="nb-NO" dirty="0"/>
            </a:br>
            <a:r>
              <a:rPr lang="nb-NO" dirty="0"/>
              <a:t>Når en helhetsvurdering blir vanskelig</a:t>
            </a:r>
            <a:br>
              <a:rPr lang="nb-NO" dirty="0"/>
            </a:br>
            <a:br>
              <a:rPr lang="nb-NO" dirty="0"/>
            </a:br>
            <a:r>
              <a:rPr lang="nb-NO" sz="3500" b="0" dirty="0"/>
              <a:t>1. Hvor langt på vei er man enig?</a:t>
            </a:r>
            <a:br>
              <a:rPr lang="nb-NO" sz="3500" b="0" dirty="0"/>
            </a:br>
            <a:r>
              <a:rPr lang="nb-NO" sz="3500" b="0" dirty="0"/>
              <a:t>2. Er man enig om hva man er uenig i?</a:t>
            </a:r>
            <a:br>
              <a:rPr lang="nb-NO" sz="3500" b="0" dirty="0"/>
            </a:br>
            <a:r>
              <a:rPr lang="nb-NO" sz="3500" b="0" dirty="0"/>
              <a:t>3. Kasuistikk: «Hva er den moralsk relevante forskjellen?»</a:t>
            </a:r>
            <a:br>
              <a:rPr lang="nb-NO" sz="3500" b="0" dirty="0"/>
            </a:br>
            <a:r>
              <a:rPr lang="nb-NO" sz="3500" b="0" dirty="0"/>
              <a:t>4. Er vi enige om hva som bør være utgangspunktet for saker i denne kategorien?</a:t>
            </a:r>
            <a:br>
              <a:rPr lang="nb-NO" sz="3500" b="0" dirty="0"/>
            </a:br>
            <a:r>
              <a:rPr lang="nb-NO" sz="3500" b="0" dirty="0"/>
              <a:t>5. Bytte side i diskusjonen.</a:t>
            </a:r>
            <a:br>
              <a:rPr lang="nb-NO" sz="3500" b="0" dirty="0"/>
            </a:br>
            <a:r>
              <a:rPr lang="nb-NO" sz="3500" b="0" dirty="0"/>
              <a:t>6. Hva er den minste endringen i caset som må til for at man skulle ende på motsatt konklusjon?</a:t>
            </a: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4029273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545492" y="3583459"/>
            <a:ext cx="13373220" cy="7339914"/>
          </a:xfrm>
        </p:spPr>
        <p:txBody>
          <a:bodyPr>
            <a:noAutofit/>
          </a:bodyPr>
          <a:lstStyle/>
          <a:p>
            <a:br>
              <a:rPr lang="nb-NO" dirty="0"/>
            </a:br>
            <a:br>
              <a:rPr lang="nb-NO" dirty="0"/>
            </a:br>
            <a:br>
              <a:rPr lang="nb-NO" dirty="0"/>
            </a:br>
            <a:br>
              <a:rPr lang="nb-NO" dirty="0"/>
            </a:br>
            <a:br>
              <a:rPr lang="nb-NO" dirty="0"/>
            </a:br>
            <a:r>
              <a:rPr lang="nb-NO" dirty="0"/>
              <a:t>Sommervikarer på psykoseposten</a:t>
            </a:r>
            <a:br>
              <a:rPr lang="nb-NO" dirty="0"/>
            </a:br>
            <a:br>
              <a:rPr lang="nb-NO" dirty="0"/>
            </a:br>
            <a:r>
              <a:rPr lang="nb-NO" sz="3500" b="0" dirty="0"/>
              <a:t>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a:t>
            </a:r>
            <a:br>
              <a:rPr lang="nb-NO" dirty="0"/>
            </a:b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2842588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F050D793-1C3E-45EB-B86B-6D7BFDE67013}"/>
              </a:ext>
            </a:extLst>
          </p:cNvPr>
          <p:cNvSpPr>
            <a:spLocks noGrp="1"/>
          </p:cNvSpPr>
          <p:nvPr>
            <p:ph type="body" sz="quarter" idx="15"/>
          </p:nvPr>
        </p:nvSpPr>
        <p:spPr>
          <a:xfrm>
            <a:off x="971548" y="2148840"/>
            <a:ext cx="9876034" cy="576465"/>
          </a:xfrm>
        </p:spPr>
        <p:txBody>
          <a:bodyPr/>
          <a:lstStyle/>
          <a:p>
            <a:r>
              <a:rPr lang="nb-NO" sz="2500" dirty="0"/>
              <a:t>MASYK4510: KLINISK ETIKK OG VERDIGHET</a:t>
            </a:r>
          </a:p>
        </p:txBody>
      </p:sp>
      <p:sp>
        <p:nvSpPr>
          <p:cNvPr id="2" name="Tittel 1">
            <a:extLst>
              <a:ext uri="{FF2B5EF4-FFF2-40B4-BE49-F238E27FC236}">
                <a16:creationId xmlns:a16="http://schemas.microsoft.com/office/drawing/2014/main" id="{1D0ADA6B-CEB6-46F1-8965-B95EE2AC6E29}"/>
              </a:ext>
            </a:extLst>
          </p:cNvPr>
          <p:cNvSpPr>
            <a:spLocks noGrp="1"/>
          </p:cNvSpPr>
          <p:nvPr>
            <p:ph type="ctrTitle"/>
          </p:nvPr>
        </p:nvSpPr>
        <p:spPr>
          <a:xfrm>
            <a:off x="971548" y="4670855"/>
            <a:ext cx="9876034" cy="3163329"/>
          </a:xfrm>
        </p:spPr>
        <p:txBody>
          <a:bodyPr>
            <a:normAutofit fontScale="90000"/>
          </a:bodyPr>
          <a:lstStyle/>
          <a:p>
            <a:br>
              <a:rPr lang="nb-NO" sz="3300" dirty="0"/>
            </a:br>
            <a:r>
              <a:rPr lang="nb-NO" sz="4400" dirty="0"/>
              <a:t>Prioriteringsetikk</a:t>
            </a:r>
            <a:br>
              <a:rPr lang="nb-NO" sz="3300" dirty="0"/>
            </a:br>
            <a:br>
              <a:rPr lang="nb-NO" sz="3300" dirty="0"/>
            </a:br>
            <a:br>
              <a:rPr lang="nb-NO" sz="3300" dirty="0"/>
            </a:br>
            <a:r>
              <a:rPr lang="nb-NO" sz="4400" b="0" dirty="0"/>
              <a:t>Gjesteforelesning av</a:t>
            </a:r>
            <a:br>
              <a:rPr lang="nb-NO" sz="4400" b="0" dirty="0"/>
            </a:br>
            <a:br>
              <a:rPr lang="nb-NO" sz="4400" b="0" dirty="0"/>
            </a:br>
            <a:r>
              <a:rPr lang="nb-NO" sz="4400" b="0" dirty="0"/>
              <a:t>Morten Magelssen </a:t>
            </a:r>
            <a:br>
              <a:rPr lang="nb-NO" sz="4400" b="0" dirty="0"/>
            </a:br>
            <a:r>
              <a:rPr lang="nb-NO" sz="3300" b="0" dirty="0"/>
              <a:t>lege og førsteamanuensis i medisinsk etikk</a:t>
            </a:r>
            <a:br>
              <a:rPr lang="nb-NO" sz="3300" b="0" dirty="0"/>
            </a:br>
            <a:r>
              <a:rPr lang="nb-NO" sz="3300" b="0" dirty="0"/>
              <a:t>Universitetet i Oslo</a:t>
            </a:r>
            <a:br>
              <a:rPr lang="nb-NO" sz="3300" dirty="0"/>
            </a:br>
            <a:endParaRPr lang="nb-NO" sz="3300" dirty="0"/>
          </a:p>
        </p:txBody>
      </p:sp>
      <p:pic>
        <p:nvPicPr>
          <p:cNvPr id="36" name="Picture Placeholder 35">
            <a:extLst>
              <a:ext uri="{FF2B5EF4-FFF2-40B4-BE49-F238E27FC236}">
                <a16:creationId xmlns:a16="http://schemas.microsoft.com/office/drawing/2014/main" id="{D0268CB5-D677-438D-A7E9-E401FF723B3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4159" r="14159"/>
          <a:stretch>
            <a:fillRect/>
          </a:stretch>
        </p:blipFill>
        <p:spPr/>
      </p:pic>
    </p:spTree>
    <p:extLst>
      <p:ext uri="{BB962C8B-B14F-4D97-AF65-F5344CB8AC3E}">
        <p14:creationId xmlns:p14="http://schemas.microsoft.com/office/powerpoint/2010/main" val="24210025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7369847" y="1479666"/>
            <a:ext cx="2605329" cy="1113111"/>
          </a:xfrm>
        </p:spPr>
        <p:txBody>
          <a:bodyPr>
            <a:noAutofit/>
          </a:bodyPr>
          <a:lstStyle/>
          <a:p>
            <a:r>
              <a:rPr lang="en-US" sz="6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Hva utgjør velferd?</a:t>
            </a:r>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Hvem sin velferd?</a:t>
            </a:r>
          </a:p>
        </p:txBody>
      </p:sp>
    </p:spTree>
    <p:extLst>
      <p:ext uri="{BB962C8B-B14F-4D97-AF65-F5344CB8AC3E}">
        <p14:creationId xmlns:p14="http://schemas.microsoft.com/office/powerpoint/2010/main" val="2970269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4173358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pic>
        <p:nvPicPr>
          <p:cNvPr id="2" name="Picture 1">
            <a:extLst>
              <a:ext uri="{FF2B5EF4-FFF2-40B4-BE49-F238E27FC236}">
                <a16:creationId xmlns:a16="http://schemas.microsoft.com/office/drawing/2014/main" id="{12C396B2-A107-4BA6-AB3A-F241B4664B86}"/>
              </a:ext>
            </a:extLst>
          </p:cNvPr>
          <p:cNvPicPr>
            <a:picLocks noChangeAspect="1"/>
          </p:cNvPicPr>
          <p:nvPr/>
        </p:nvPicPr>
        <p:blipFill rotWithShape="1">
          <a:blip r:embed="rId3"/>
          <a:srcRect l="24110" t="17332" r="21229" b="27261"/>
          <a:stretch/>
        </p:blipFill>
        <p:spPr>
          <a:xfrm>
            <a:off x="2301787" y="1392489"/>
            <a:ext cx="11259339" cy="6419797"/>
          </a:xfrm>
          <a:prstGeom prst="rect">
            <a:avLst/>
          </a:prstGeom>
        </p:spPr>
      </p:pic>
    </p:spTree>
    <p:extLst>
      <p:ext uri="{BB962C8B-B14F-4D97-AF65-F5344CB8AC3E}">
        <p14:creationId xmlns:p14="http://schemas.microsoft.com/office/powerpoint/2010/main" val="4092851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2545492" y="3583459"/>
            <a:ext cx="13373220" cy="7339914"/>
          </a:xfrm>
        </p:spPr>
        <p:txBody>
          <a:bodyPr>
            <a:noAutofit/>
          </a:bodyPr>
          <a:lstStyle/>
          <a:p>
            <a:br>
              <a:rPr lang="nb-NO" dirty="0"/>
            </a:br>
            <a:br>
              <a:rPr lang="nb-NO" dirty="0"/>
            </a:br>
            <a:br>
              <a:rPr lang="nb-NO" dirty="0"/>
            </a:br>
            <a:br>
              <a:rPr lang="nb-NO" dirty="0"/>
            </a:br>
            <a:br>
              <a:rPr lang="nb-NO" dirty="0"/>
            </a:br>
            <a:r>
              <a:rPr lang="nb-NO" dirty="0"/>
              <a:t>Sommervikarer på psykoseposten</a:t>
            </a:r>
            <a:br>
              <a:rPr lang="nb-NO" dirty="0"/>
            </a:br>
            <a:br>
              <a:rPr lang="nb-NO" dirty="0"/>
            </a:br>
            <a:r>
              <a:rPr lang="nb-NO" sz="3500" b="0" dirty="0"/>
              <a:t>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a:t>
            </a:r>
            <a:br>
              <a:rPr lang="nb-NO" dirty="0"/>
            </a:br>
            <a:br>
              <a:rPr lang="en-US" sz="7000" dirty="0"/>
            </a:br>
            <a:endParaRPr lang="en-US" sz="7000" dirty="0"/>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2162721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7369847" y="1479666"/>
            <a:ext cx="2605329" cy="1113111"/>
          </a:xfrm>
        </p:spPr>
        <p:txBody>
          <a:bodyPr>
            <a:noAutofit/>
          </a:bodyPr>
          <a:lstStyle/>
          <a:p>
            <a:r>
              <a:rPr lang="en-US" sz="6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Hva utgjør velferd?</a:t>
            </a:r>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Hvem sin velferd?</a:t>
            </a:r>
          </a:p>
        </p:txBody>
      </p:sp>
    </p:spTree>
    <p:extLst>
      <p:ext uri="{BB962C8B-B14F-4D97-AF65-F5344CB8AC3E}">
        <p14:creationId xmlns:p14="http://schemas.microsoft.com/office/powerpoint/2010/main" val="1685699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7369847" y="1479666"/>
            <a:ext cx="2605329" cy="1113111"/>
          </a:xfrm>
        </p:spPr>
        <p:txBody>
          <a:bodyPr>
            <a:noAutofit/>
          </a:bodyPr>
          <a:lstStyle/>
          <a:p>
            <a:r>
              <a:rPr lang="en-US" sz="6000" dirty="0"/>
              <a:t>Velferd</a:t>
            </a:r>
          </a:p>
        </p:txBody>
      </p:sp>
      <p:sp>
        <p:nvSpPr>
          <p:cNvPr id="4" name="Title 2">
            <a:extLst>
              <a:ext uri="{FF2B5EF4-FFF2-40B4-BE49-F238E27FC236}">
                <a16:creationId xmlns:a16="http://schemas.microsoft.com/office/drawing/2014/main" id="{EFFFE4E3-9DE7-4D13-B034-9A9FAD075492}"/>
              </a:ext>
            </a:extLst>
          </p:cNvPr>
          <p:cNvSpPr txBox="1">
            <a:spLocks/>
          </p:cNvSpPr>
          <p:nvPr/>
        </p:nvSpPr>
        <p:spPr>
          <a:xfrm>
            <a:off x="1241327" y="7715790"/>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Hva utgjør velferd?</a:t>
            </a:r>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t>Hvem sin velferd?</a:t>
            </a:r>
          </a:p>
        </p:txBody>
      </p:sp>
    </p:spTree>
    <p:extLst>
      <p:ext uri="{BB962C8B-B14F-4D97-AF65-F5344CB8AC3E}">
        <p14:creationId xmlns:p14="http://schemas.microsoft.com/office/powerpoint/2010/main" val="21530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3259051" y="2978091"/>
            <a:ext cx="12674010" cy="6773922"/>
          </a:xfrm>
        </p:spPr>
        <p:txBody>
          <a:bodyPr>
            <a:noAutofit/>
          </a:bodyPr>
          <a:lstStyle/>
          <a:p>
            <a:br>
              <a:rPr lang="nb-NO" dirty="0"/>
            </a:br>
            <a:br>
              <a:rPr lang="nb-NO" dirty="0"/>
            </a:br>
            <a:br>
              <a:rPr lang="nb-NO" dirty="0"/>
            </a:br>
            <a:br>
              <a:rPr lang="nb-NO" dirty="0"/>
            </a:br>
            <a:br>
              <a:rPr lang="nb-NO" dirty="0"/>
            </a:br>
            <a:r>
              <a:rPr lang="nb-NO" dirty="0"/>
              <a:t>SME-modellen</a:t>
            </a:r>
            <a:br>
              <a:rPr lang="nb-NO" dirty="0"/>
            </a:br>
            <a:br>
              <a:rPr lang="nb-NO" dirty="0"/>
            </a:br>
            <a:r>
              <a:rPr lang="nb-NO" b="0" dirty="0"/>
              <a:t>1 Hva er det etiske problemet?</a:t>
            </a:r>
            <a:br>
              <a:rPr lang="nb-NO" b="0" dirty="0"/>
            </a:br>
            <a:r>
              <a:rPr lang="nb-NO" b="0" dirty="0"/>
              <a:t>2 Hva er fakta i saken?</a:t>
            </a:r>
            <a:br>
              <a:rPr lang="nb-NO" b="0" dirty="0"/>
            </a:br>
            <a:r>
              <a:rPr lang="nb-NO" b="0" dirty="0"/>
              <a:t>3 Hvem er de berørte parter, og hva er deres syn og interesser?</a:t>
            </a:r>
            <a:br>
              <a:rPr lang="nb-NO" b="0" dirty="0"/>
            </a:br>
            <a:r>
              <a:rPr lang="nb-NO" b="0" dirty="0"/>
              <a:t>4 Hvilke verdier, etiske prinsipper, normer og lover er aktuelle? (de fire)</a:t>
            </a:r>
            <a:br>
              <a:rPr lang="nb-NO" b="0" dirty="0"/>
            </a:br>
            <a:r>
              <a:rPr lang="nb-NO" b="0" dirty="0"/>
              <a:t>5 Hvilke relevante handlingsalternativer finnes?</a:t>
            </a:r>
            <a:br>
              <a:rPr lang="nb-NO" b="0" dirty="0"/>
            </a:br>
            <a:r>
              <a:rPr lang="nb-NO" b="0" dirty="0">
                <a:solidFill>
                  <a:srgbClr val="FF0000"/>
                </a:solidFill>
              </a:rPr>
              <a:t>6 Helhetsvurdering.</a:t>
            </a: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Tree>
    <p:extLst>
      <p:ext uri="{BB962C8B-B14F-4D97-AF65-F5344CB8AC3E}">
        <p14:creationId xmlns:p14="http://schemas.microsoft.com/office/powerpoint/2010/main" val="32768149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person, indoor&#10;&#10;Description automatically generated">
            <a:extLst>
              <a:ext uri="{FF2B5EF4-FFF2-40B4-BE49-F238E27FC236}">
                <a16:creationId xmlns:a16="http://schemas.microsoft.com/office/drawing/2014/main" id="{7279B555-D141-40C9-901D-8D2C7A4C3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9279" y="3274600"/>
            <a:ext cx="6325933" cy="4064416"/>
          </a:xfrm>
          <a:noFill/>
        </p:spPr>
      </p:pic>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6505324" y="1512917"/>
            <a:ext cx="5149120" cy="1113111"/>
          </a:xfrm>
        </p:spPr>
        <p:txBody>
          <a:bodyPr>
            <a:noAutofit/>
          </a:bodyPr>
          <a:lstStyle/>
          <a:p>
            <a:r>
              <a:rPr lang="en-US" sz="6000" dirty="0"/>
              <a:t>Bare velferd?</a:t>
            </a:r>
          </a:p>
        </p:txBody>
      </p:sp>
    </p:spTree>
    <p:extLst>
      <p:ext uri="{BB962C8B-B14F-4D97-AF65-F5344CB8AC3E}">
        <p14:creationId xmlns:p14="http://schemas.microsoft.com/office/powerpoint/2010/main" val="426201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ACAA5F39-76D1-46DD-B289-C4D86ADBA7E1}"/>
              </a:ext>
            </a:extLst>
          </p:cNvPr>
          <p:cNvPicPr>
            <a:picLocks noGrp="1" noChangeAspect="1"/>
          </p:cNvPicPr>
          <p:nvPr>
            <p:ph idx="1"/>
          </p:nvPr>
        </p:nvPicPr>
        <p:blipFill rotWithShape="1">
          <a:blip r:embed="rId3"/>
          <a:srcRect l="23407" t="14668" r="23159" b="25727"/>
          <a:stretch/>
        </p:blipFill>
        <p:spPr>
          <a:xfrm>
            <a:off x="2260600" y="1157443"/>
            <a:ext cx="11785600" cy="7394886"/>
          </a:xfrm>
          <a:prstGeom prst="rect">
            <a:avLst/>
          </a:prstGeom>
        </p:spPr>
      </p:pic>
    </p:spTree>
    <p:extLst>
      <p:ext uri="{BB962C8B-B14F-4D97-AF65-F5344CB8AC3E}">
        <p14:creationId xmlns:p14="http://schemas.microsoft.com/office/powerpoint/2010/main" val="897120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A24406-1B61-4C1D-8A27-0087BCE63C43}"/>
              </a:ext>
            </a:extLst>
          </p:cNvPr>
          <p:cNvSpPr>
            <a:spLocks noGrp="1"/>
          </p:cNvSpPr>
          <p:nvPr>
            <p:ph idx="1"/>
          </p:nvPr>
        </p:nvSpPr>
        <p:spPr>
          <a:xfrm>
            <a:off x="787400" y="2286000"/>
            <a:ext cx="15558644" cy="6682310"/>
          </a:xfrm>
        </p:spPr>
        <p:txBody>
          <a:bodyPr>
            <a:normAutofit/>
          </a:bodyPr>
          <a:lstStyle/>
          <a:p>
            <a:pPr lvl="0"/>
            <a:endParaRPr lang="nb-NO" sz="2000" dirty="0"/>
          </a:p>
          <a:p>
            <a:pPr marL="0" lvl="0" indent="0">
              <a:buNone/>
            </a:pPr>
            <a:r>
              <a:rPr lang="nb-NO" sz="2400" b="1" dirty="0"/>
              <a:t>Skriftlig gruppeoppgave (arbeidskrav).  Hver gruppe velger én av disse oppgavene:</a:t>
            </a:r>
          </a:p>
          <a:p>
            <a:pPr lvl="0"/>
            <a:r>
              <a:rPr lang="nb-NO" sz="2400" dirty="0"/>
              <a:t>SME-modellen: Fordeler og ulemper</a:t>
            </a:r>
          </a:p>
          <a:p>
            <a:pPr lvl="0"/>
            <a:r>
              <a:rPr lang="nb-NO" sz="2400" dirty="0"/>
              <a:t>Trenger vi de fire prinsippene i biomedisinsk etikk?</a:t>
            </a:r>
          </a:p>
          <a:p>
            <a:pPr lvl="0"/>
            <a:r>
              <a:rPr lang="nb-NO" sz="2400" dirty="0"/>
              <a:t>Gjør rede for og kritisér standpunktet i en av artiklene på pensum</a:t>
            </a:r>
          </a:p>
          <a:p>
            <a:pPr lvl="0"/>
            <a:r>
              <a:rPr lang="nb-NO" sz="2400" dirty="0"/>
              <a:t>Hva er egentlig verdighet? Trenger vi begrepet?</a:t>
            </a:r>
          </a:p>
          <a:p>
            <a:pPr lvl="0"/>
            <a:r>
              <a:rPr lang="nb-NO" sz="2400" dirty="0"/>
              <a:t>Hva er «moralsk stress» og hva kan vi gjøre i møte med det?</a:t>
            </a:r>
          </a:p>
          <a:p>
            <a:pPr lvl="0"/>
            <a:r>
              <a:rPr lang="nb-NO" sz="2400" dirty="0"/>
              <a:t>Bør man noen gang bryte loven som sykepleier? I så fall, når?</a:t>
            </a:r>
          </a:p>
          <a:p>
            <a:pPr lvl="0"/>
            <a:r>
              <a:rPr lang="nb-NO" sz="2400" dirty="0"/>
              <a:t>Gjør rede for, og begrunn, 3-5 tips/råd for bedre diskusjon av etiske problemer. Målgruppe: Kolleger som ikke har tatt dette kurset.</a:t>
            </a:r>
          </a:p>
          <a:p>
            <a:pPr lvl="0"/>
            <a:r>
              <a:rPr lang="nb-NO" sz="2400" dirty="0"/>
              <a:t>Gjør norske myndigheter noe etisk galt i håndteringen av korona-pandemien?</a:t>
            </a:r>
          </a:p>
          <a:p>
            <a:pPr marL="0" indent="0">
              <a:buNone/>
            </a:pPr>
            <a:endParaRPr lang="nb-NO" dirty="0"/>
          </a:p>
        </p:txBody>
      </p:sp>
    </p:spTree>
    <p:extLst>
      <p:ext uri="{BB962C8B-B14F-4D97-AF65-F5344CB8AC3E}">
        <p14:creationId xmlns:p14="http://schemas.microsoft.com/office/powerpoint/2010/main" val="259453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83C7CE68-9A23-4151-A473-79F3599CF84E}"/>
              </a:ext>
            </a:extLst>
          </p:cNvPr>
          <p:cNvSpPr>
            <a:spLocks noGrp="1"/>
          </p:cNvSpPr>
          <p:nvPr>
            <p:ph type="title"/>
          </p:nvPr>
        </p:nvSpPr>
        <p:spPr>
          <a:xfrm>
            <a:off x="1016754" y="2451975"/>
            <a:ext cx="11514224" cy="8480484"/>
          </a:xfrm>
        </p:spPr>
        <p:txBody>
          <a:bodyPr>
            <a:noAutofit/>
          </a:bodyPr>
          <a:lstStyle/>
          <a:p>
            <a:br>
              <a:rPr lang="nb-NO" dirty="0"/>
            </a:br>
            <a:br>
              <a:rPr lang="nb-NO" dirty="0"/>
            </a:br>
            <a:br>
              <a:rPr lang="nb-NO" dirty="0"/>
            </a:br>
            <a:br>
              <a:rPr lang="nb-NO" dirty="0"/>
            </a:br>
            <a:br>
              <a:rPr lang="nb-NO" dirty="0"/>
            </a:br>
            <a:br>
              <a:rPr lang="nb-NO" dirty="0"/>
            </a:br>
            <a:r>
              <a:rPr lang="nb-NO" dirty="0"/>
              <a:t>Fortelle om kreft?</a:t>
            </a:r>
            <a:br>
              <a:rPr lang="nb-NO" dirty="0"/>
            </a:br>
            <a:br>
              <a:rPr lang="nb-NO" dirty="0"/>
            </a:br>
            <a:r>
              <a:rPr lang="nb-NO" sz="3000" b="0" dirty="0"/>
              <a:t>En kvinne på 65 år kom til Norge fra et afrikansk land for ti år siden. Hun snakker lite norsk og har ingen formell utdanning. Fastlegen har kjent en stor oppfylling i magen hennes, og videre undersøkelser viser kreft med spredning. Behandling framover vil være palliativ kirurgi, stråling og eventuell cellegift. Hun kommer til samtale sammen med en sønn og en datter som umiddelbart sier at de har skjønt at hun har alvorlig kreft, men ber personalet om ikke å si dette til pasienten. De ber også legen si at hun har en tilstand hun kan bli frisk av. De forklarer at i deres kultur er det viktig å beskytte mot informasjon som fjerner håp. De har skjønt at moren kommer til å dø av sin kreftsykdom, og forteller at deres rolle er å ta beslutninger som er til det beste for henne. De vil ikke ha tolk.</a:t>
            </a:r>
            <a:br>
              <a:rPr lang="nb-NO" sz="3000" b="0" dirty="0"/>
            </a:br>
            <a:r>
              <a:rPr lang="nb-NO" sz="3000" b="0" dirty="0"/>
              <a:t>d</a:t>
            </a:r>
            <a:br>
              <a:rPr lang="nb-NO" dirty="0"/>
            </a:br>
            <a:br>
              <a:rPr lang="en-US" sz="7000" dirty="0"/>
            </a:br>
            <a:endParaRPr lang="en-US" sz="7000" dirty="0"/>
          </a:p>
        </p:txBody>
      </p:sp>
      <p:sp>
        <p:nvSpPr>
          <p:cNvPr id="5" name="Title 2">
            <a:extLst>
              <a:ext uri="{FF2B5EF4-FFF2-40B4-BE49-F238E27FC236}">
                <a16:creationId xmlns:a16="http://schemas.microsoft.com/office/drawing/2014/main" id="{775BCE20-FE3B-457D-9F6F-32EDF86EE77A}"/>
              </a:ext>
            </a:extLst>
          </p:cNvPr>
          <p:cNvSpPr txBox="1">
            <a:spLocks/>
          </p:cNvSpPr>
          <p:nvPr/>
        </p:nvSpPr>
        <p:spPr>
          <a:xfrm>
            <a:off x="8988397" y="7715789"/>
            <a:ext cx="7747070" cy="1113111"/>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endParaRPr lang="en-US" sz="6000" dirty="0"/>
          </a:p>
        </p:txBody>
      </p:sp>
      <p:sp>
        <p:nvSpPr>
          <p:cNvPr id="2" name="Title 2">
            <a:extLst>
              <a:ext uri="{FF2B5EF4-FFF2-40B4-BE49-F238E27FC236}">
                <a16:creationId xmlns:a16="http://schemas.microsoft.com/office/drawing/2014/main" id="{54B5D08F-91FF-4C25-3DFE-2AB911A0F554}"/>
              </a:ext>
            </a:extLst>
          </p:cNvPr>
          <p:cNvSpPr txBox="1">
            <a:spLocks/>
          </p:cNvSpPr>
          <p:nvPr/>
        </p:nvSpPr>
        <p:spPr>
          <a:xfrm>
            <a:off x="14007419" y="923113"/>
            <a:ext cx="2728048" cy="8353519"/>
          </a:xfrm>
          <a:prstGeom prst="rect">
            <a:avLst/>
          </a:prstGeom>
        </p:spPr>
        <p:txBody>
          <a:bodyPr vert="horz" lIns="0" tIns="0" rIns="0" bIns="0" rtlCol="0" anchor="b" anchorCtr="0">
            <a:noAutofit/>
          </a:bodyPr>
          <a:lst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a:lstStyle>
          <a:p>
            <a:br>
              <a:rPr lang="nb-NO" dirty="0"/>
            </a:br>
            <a:br>
              <a:rPr lang="nb-NO" dirty="0"/>
            </a:br>
            <a:br>
              <a:rPr lang="nb-NO" dirty="0"/>
            </a:br>
            <a:br>
              <a:rPr lang="nb-NO" dirty="0"/>
            </a:br>
            <a:br>
              <a:rPr lang="nb-NO" dirty="0"/>
            </a:br>
            <a:r>
              <a:rPr lang="nb-NO" sz="2300" dirty="0"/>
              <a:t>SME-modellen</a:t>
            </a:r>
            <a:br>
              <a:rPr lang="nb-NO" sz="2300" dirty="0"/>
            </a:br>
            <a:br>
              <a:rPr lang="nb-NO" sz="2300" dirty="0"/>
            </a:br>
            <a:r>
              <a:rPr lang="nb-NO" sz="2300" b="0" dirty="0"/>
              <a:t>1 Hva er det etiske problemet?</a:t>
            </a:r>
            <a:br>
              <a:rPr lang="nb-NO" sz="2300" b="0" dirty="0"/>
            </a:br>
            <a:r>
              <a:rPr lang="nb-NO" sz="2300" b="0" dirty="0"/>
              <a:t>2 Hva er fakta i saken?</a:t>
            </a:r>
            <a:br>
              <a:rPr lang="nb-NO" sz="2300" b="0" dirty="0"/>
            </a:br>
            <a:r>
              <a:rPr lang="nb-NO" sz="2300" b="0" dirty="0"/>
              <a:t>3 Hvem er de berørte parter, og hva er deres syn og interesser?</a:t>
            </a:r>
            <a:br>
              <a:rPr lang="nb-NO" sz="2300" b="0" dirty="0"/>
            </a:br>
            <a:r>
              <a:rPr lang="nb-NO" sz="2300" b="0" dirty="0"/>
              <a:t>4 Hvilke verdier, etiske prinsipper, normer og lover er aktuelle? (de fire)</a:t>
            </a:r>
            <a:br>
              <a:rPr lang="nb-NO" sz="2300" b="0" dirty="0"/>
            </a:br>
            <a:r>
              <a:rPr lang="nb-NO" sz="2300" b="0" dirty="0"/>
              <a:t>5 Hvilke relevante handlingsalternativer finnes?</a:t>
            </a:r>
            <a:br>
              <a:rPr lang="nb-NO" sz="2300" b="0" dirty="0"/>
            </a:br>
            <a:r>
              <a:rPr lang="nb-NO" sz="2300" b="0" dirty="0">
                <a:solidFill>
                  <a:srgbClr val="FF0000"/>
                </a:solidFill>
              </a:rPr>
              <a:t>6 Helhetsvurdering.</a:t>
            </a:r>
            <a:br>
              <a:rPr lang="en-US" sz="7000" dirty="0"/>
            </a:br>
            <a:endParaRPr lang="en-US" sz="7000" dirty="0"/>
          </a:p>
        </p:txBody>
      </p:sp>
    </p:spTree>
    <p:extLst>
      <p:ext uri="{BB962C8B-B14F-4D97-AF65-F5344CB8AC3E}">
        <p14:creationId xmlns:p14="http://schemas.microsoft.com/office/powerpoint/2010/main" val="3724894087"/>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lgn="l">
          <a:defRPr dirty="0" smtClean="0"/>
        </a:defPPr>
      </a:lstStyle>
    </a:txDef>
  </a:objectDefaults>
  <a:extraClrSchemeLst/>
  <a:extLst>
    <a:ext uri="{05A4C25C-085E-4340-85A3-A5531E510DB2}">
      <thm15:themeFamily xmlns:thm15="http://schemas.microsoft.com/office/thememl/2012/main" name="De 7 UU-vettreglene" id="{5BBFBCED-33B8-4898-883A-F67C230490DA}" vid="{4F58210B-D588-4567-A509-0FDC90D3BB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8082E96E66F9E4AA1333E6EDE182CB1" ma:contentTypeVersion="4" ma:contentTypeDescription="Opprett et nytt dokument." ma:contentTypeScope="" ma:versionID="33dba626cf061ad4f10dbb31e5d22e75">
  <xsd:schema xmlns:xsd="http://www.w3.org/2001/XMLSchema" xmlns:xs="http://www.w3.org/2001/XMLSchema" xmlns:p="http://schemas.microsoft.com/office/2006/metadata/properties" xmlns:ns2="351bd4f1-4840-4e36-b6be-536d93b1fe71" targetNamespace="http://schemas.microsoft.com/office/2006/metadata/properties" ma:root="true" ma:fieldsID="c51caedba9ff9180ad26e960f7a51ae1" ns2:_="">
    <xsd:import namespace="351bd4f1-4840-4e36-b6be-536d93b1fe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bd4f1-4840-4e36-b6be-536d93b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52CDCE-42B8-4F45-BB72-08D0CEF7F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bd4f1-4840-4e36-b6be-536d93b1f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26B84D-F0AE-463B-AED8-4E360B098A82}">
  <ds:schemaRefs>
    <ds:schemaRef ds:uri="http://schemas.microsoft.com/sharepoint/v3/contenttype/forms"/>
  </ds:schemaRefs>
</ds:datastoreItem>
</file>

<file path=customXml/itemProps3.xml><?xml version="1.0" encoding="utf-8"?>
<ds:datastoreItem xmlns:ds="http://schemas.openxmlformats.org/officeDocument/2006/customXml" ds:itemID="{AEC32FA6-7ABE-4642-88D4-396D7D1A91BC}">
  <ds:schemaRefs>
    <ds:schemaRef ds:uri="http://schemas.openxmlformats.org/package/2006/metadata/core-properties"/>
    <ds:schemaRef ds:uri="http://schemas.microsoft.com/office/2006/metadata/properties"/>
    <ds:schemaRef ds:uri="351bd4f1-4840-4e36-b6be-536d93b1fe71"/>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9129</TotalTime>
  <Words>7965</Words>
  <Application>Microsoft Office PowerPoint</Application>
  <PresentationFormat>Custom</PresentationFormat>
  <Paragraphs>468</Paragraphs>
  <Slides>82</Slides>
  <Notes>82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Lato Extended</vt:lpstr>
      <vt:lpstr>Office-tema</vt:lpstr>
      <vt:lpstr>Praktisk etikk</vt:lpstr>
      <vt:lpstr> Faglige spørsmål vs. Etiske spørsmål   </vt:lpstr>
      <vt:lpstr>PowerPoint Presentation</vt:lpstr>
      <vt:lpstr>     SME-modellen  1 Hva er det etiske problemet? 2 Hva er fakta i saken? 3 Hvem er de berørte parter, og hva er deres syn og interesser? 4 Hvilke verdier, etiske prinsipper, normer og lover er aktuelle? (de fire) 5 Hvilke relevante handlingsalternativer finnes? 6 Helhetsvurdering. </vt:lpstr>
      <vt:lpstr>PowerPoint Presentation</vt:lpstr>
      <vt:lpstr>PowerPoint Presentation</vt:lpstr>
      <vt:lpstr>     Autonomi – å respektere pasientens selvbestemmelse Velgjørenhet – å fremme pasientens velferd Ikke-skade – å unngå å forvolde skade Rettferdighet – å fordele tid og andre ressurser rettferdig    </vt:lpstr>
      <vt:lpstr>     SME-modellen  1 Hva er det etiske problemet? 2 Hva er fakta i saken? 3 Hvem er de berørte parter, og hva er deres syn og interesser? 4 Hvilke verdier, etiske prinsipper, normer og lover er aktuelle? (de fire) 5 Hvilke relevante handlingsalternativer finnes? 6 Helhetsvurdering. </vt:lpstr>
      <vt:lpstr>      Fortelle om kreft?  En kvinne på 65 år kom til Norge fra et afrikansk land for ti år siden. Hun snakker lite norsk og har ingen formell utdanning. Fastlegen har kjent en stor oppfylling i magen hennes, og videre undersøkelser viser kreft med spredning. Behandling framover vil være palliativ kirurgi, stråling og eventuell cellegift. Hun kommer til samtale sammen med en sønn og en datter som umiddelbart sier at de har skjønt at hun har alvorlig kreft, men ber personalet om ikke å si dette til pasienten. De ber også legen si at hun har en tilstand hun kan bli frisk av. De forklarer at i deres kultur er det viktig å beskytte mot informasjon som fjerner håp. De har skjønt at moren kommer til å dø av sin kreftsykdom, og forteller at deres rolle er å ta beslutninger som er til det beste for henne. De vil ikke ha tolk. d  </vt:lpstr>
      <vt:lpstr>      Hilde er psykisk utviklingshemmet  Hilde er psykisk utviklingshemmet og flyttet inn i egen leilighet i et bemannet bofellesskap som ung voksen. Hun er i risiko for å utvikle diabetes og er overvektig når hun flytter inn. Hun får lommepenger, og det er kort vei til nærbutikken på vei fra bussen etter at hun kommer hjem fra arbeid ved tilrettelagt arbeidsplass. Personalet registrerer at hun handler brus og godterier ofte. Nattespising; Kjedespising; Velger usunn mat og drikke; Øker i vekt. Stor bekymring rundt tannhelse, og tannklinikken tar kontakt med koordinator i ansvarsgruppen. I møte forteller de om mye caries og at det er høy risiko for at Hilde vil miste tenner. Det er generelt vanskelig med samarbeidet med Hilde. Habiliteringstjenesten blir koblet på, og de anbefaler tvangsvedtak både for å få vekten under kontroll og for å få tannstatus under kontroll. Foreldrene til Hilde motsetter seg sterkt og vil at man skal tilrettelegge for tiltak uten tvang.   </vt:lpstr>
      <vt:lpstr>      Nyresvikt  En mann i førtiårene med små barn utvikler nyresvikt og går i dialyse i påvente av transplantasjon. Familien kartlegges med tanke på om noen kan være aktuelle som donor. Pasienten har flere brødre, og etter undersøkelser peker en av brødrene seg ut som en god kandidat. Han tar spørsmålet om donasjon opp med sin kone. Hun blir sterkt opprørt, mener at sin manns bror har oppført seg som en drittsekk og ikke fortjener en slik gave. Det er et dårlig forhold i familien og spesielt mellom pasienten og denne brorens kone.   </vt:lpstr>
      <vt:lpstr>      Et sju måneder gammelt barn  Et sju måneder gammelt barn med en kronisk sykdom er innlagt til rutinemessig behandling som inkluderer intravenøs injeksjon av legemidler. Dette settes av en sykepleier mens foreldrene er en tur i byen. Injeksjonen fører til plutselig og uventet livløshet. Det settes umiddelbart i gang førstehjelp, og barnet kommer raskt til hektene. Det oppdages at barnet har fått feil legemiddel, to ulike legemidler er blitt forvekslet. Sykepleieren som gav legemidlet, reagerer voldsomt og sendes hjem. I etterkant diskuteres det om foreldrene skal informeres. Barnet er uten mén, og man antar at uhellet kan skremme dem unødig. Behandling av barnet er langvarig, og foreldrenes tillit til behandlerne og pleiepersonalet anses som svært viktig. Foreldrene blir likevel informert. De ønsker å møte sykepleieren som imidlertid skjermes av ledelsen.   </vt:lpstr>
      <vt:lpstr>     Sommervikarer på psykoseposten  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  </vt:lpstr>
      <vt:lpstr> Kasuistikk Å argumentere fra én type case, til en annen Moralsk relevant forskjell  </vt:lpstr>
      <vt:lpstr> Pro tanto-argument Etablerer en bevisbyrde.  </vt:lpstr>
      <vt:lpstr>     Uenighet - skinnuenighet - reell uenighet   Ved reell uenighet: (1) Finne ut hvor langt på vei man er enig, og så lokalisere nøyaktig hvor uenigheten melder seg. (2) Bytte side. (3) Forklare hvilke funn som hadde måttet være annerledes for at man selv skulle ha landet på motsatt konklusjon.  </vt:lpstr>
      <vt:lpstr>    Hvis helhetsvurdering blir vanskelig  1. Hvor langt på vei er man enig? 2. Er man enig om hva man er uenig i? 3. Kasuistikk: «Hva er den moralsk relevante forskjellen?» 4. Er vi enige om hva som bør være utgangspunktet for saker i denne kategorien? 5. Bytte side i diskusjonen. 6. Hva er den minste endringen i caset som må til for at man skulle ende på motsatt konklusjon? </vt:lpstr>
      <vt:lpstr> Anvende en etisk teori direkte   </vt:lpstr>
      <vt:lpstr>PowerPoint Presentation</vt:lpstr>
      <vt:lpstr>Tankeeksperimenter </vt:lpstr>
      <vt:lpstr>Autonomi vs. Paternalisme</vt:lpstr>
      <vt:lpstr>Autonomi</vt:lpstr>
      <vt:lpstr>Velferd</vt:lpstr>
      <vt:lpstr>Velferd</vt:lpstr>
      <vt:lpstr>Velferd</vt:lpstr>
      <vt:lpstr>Skade</vt:lpstr>
      <vt:lpstr>  Rettferdighet</vt:lpstr>
      <vt:lpstr>      Faglige spørsmål vs. Etiske spørsmål </vt:lpstr>
      <vt:lpstr>PowerPoint Presentation</vt:lpstr>
      <vt:lpstr>PowerPoint Presentation</vt:lpstr>
      <vt:lpstr>PowerPoint Presentation</vt:lpstr>
      <vt:lpstr>PowerPoint Presentation</vt:lpstr>
      <vt:lpstr> Tre personer på hver gruppe. Gi meg beskjed i løpet av mandag hvis dere er noen som ønsker å være på gruppe. Ellers blir dere fordelt.   </vt:lpstr>
      <vt:lpstr>PowerPoint Presentation</vt:lpstr>
      <vt:lpstr>PowerPoint Presentation</vt:lpstr>
      <vt:lpstr> Gi meg beskjed i løpet av mandag hvis dere er noen som ønsker å være på gruppe. Ellers blir dere fordelt.   </vt:lpstr>
      <vt:lpstr>     SME-modellen  1 Hva er det etiske problemet? 2 Hva er fakta i saken? 3 Hvem er de berørte parter, og hva er deres syn og interesser? 4 Hvilke verdier, etiske prinsipper, normer og lover er aktuelle? (de fire) 5 Hvilke relevante handlingsalternativer finnes? 6 Helhetsvurdering. </vt:lpstr>
      <vt:lpstr>     SME-modellen  1 Hva er det etiske problemet? 2 Hva er fakta i saken? 3 Hvem er de berørte parter, og hva er deres syn og interesser? 4 Hvilke verdier, etiske prinsipper, normer og lover er aktuelle? (de fire) 5 Hvilke relevante handlingsalternativer finnes? 6 Helhetsvurdering. </vt:lpstr>
      <vt:lpstr>Fire prinsipper for biomedisinsk etikk:  - respektere pasientens autonomi - fremme pasientens velferd - unngå å gjøre skade - gi behandling rettferdig </vt:lpstr>
      <vt:lpstr>Fire prinsipper for biomedisinsk etikk:  - respektere pasientens autonomi - fremme pasientens velferd - unngå å gjøre skade - gi behandling rettferdig </vt:lpstr>
      <vt:lpstr>Autonomi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Velferd</vt:lpstr>
      <vt:lpstr>Velferd</vt:lpstr>
      <vt:lpstr>Teori-tung etikk  Teori-lett etikk</vt:lpstr>
      <vt:lpstr>Fire prinsipper for biomedisinsk etikk:  - respektere pasientens autonomi - fremme pasientens velferd - unngå å gjøre skade - gi behandling rettferdig </vt:lpstr>
      <vt:lpstr>      1 Hva er det etiske problemet? 2 Hva er fakta i saken? 3 Hvem er de berørte parter, og hva er deres syn og interesser? 4 Hvilke verdier, etiske prinsipper, normer og lover er aktuelle? (de fire) 5 Hvilke relevante handlingsalternativer finnes? 6 Helhetsvurdering. </vt:lpstr>
      <vt:lpstr>FARV-kriteriene for beslutningskompetanse  Pasienten kan:  (1) Forstå informasjon, (2) Anerkjenne informasjonens relevans, (3) Resonnere rundt alternativene i lys av informasjon og (4) å uttrykke et valg.</vt:lpstr>
      <vt:lpstr>Helhetsvurdering    </vt:lpstr>
      <vt:lpstr>    SME-modellen  1 Hva er det etiske problemet? 2 Hva er fakta i saken? 3 Hvem er de berørte parter, og hva er deres syn og interesser? 4 Hvilke verdier, etiske prinsipper, normer og lover er aktuelle? (de fire prinsippene) 5 Hvilke relevante handlingsalternativer finnes? 6 Helhetsvurdering. </vt:lpstr>
      <vt:lpstr>    Hvis helhetsvurdering blir vanskelig  1. Hvor langt på vei er man enig? 2. Er man enig om hva man er uenig i? 3. Kasuistikk: «Hva er den moralsk relevante forskjellen?» 4. Er vi enige om hva som bør være utgangspunktet for saker i denne kategorien? 5. Bytte side i diskusjonen. 6. Hva er den minste endringen i caset som må til for at man skulle ende på motsatt konklusjon? </vt:lpstr>
      <vt:lpstr>PowerPoint Presentation</vt:lpstr>
      <vt:lpstr>PowerPoint Presentation</vt:lpstr>
      <vt:lpstr>PowerPoint Presentation</vt:lpstr>
      <vt:lpstr>PowerPoint Presentation</vt:lpstr>
      <vt:lpstr>PowerPoint Presentation</vt:lpstr>
      <vt:lpstr>   Moralsk stress og prioritering </vt:lpstr>
      <vt:lpstr>PowerPoint Presentation</vt:lpstr>
      <vt:lpstr>    SME-modellen  1. Hva er det etiske problemet? 2. Hva er fakta i saken? 3. Hvem er de berørte parter, og hva er deres syn og interesser? 4. Hvilke verdier, etiske prinsipper, normer og lover er aktuelle? (de fire prinsippene) 5. Hvilke relevante handlingsalternativer finnes? 6. Helhetsvurdering. </vt:lpstr>
      <vt:lpstr>    Når en helhetsvurdering blir vanskelig  1. Hvor langt på vei er man enig? 2. Er man enig om hva man er uenig i? 3. Kasuistikk: «Hva er den moralsk relevante forskjellen?» 4. Er vi enige om hva som bør være utgangspunktet for saker i denne kategorien? 5. Bytte side i diskusjonen. 6. Hva er den minste endringen i caset som må til for at man skulle ende på motsatt konklusjon? </vt:lpstr>
      <vt:lpstr>     Sommervikarer på psykoseposten  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  </vt:lpstr>
      <vt:lpstr> Prioriteringsetikk   Gjesteforelesning av  Morten Magelssen  lege og førsteamanuensis i medisinsk etikk Universitetet i Oslo </vt:lpstr>
      <vt:lpstr>Velferd</vt:lpstr>
      <vt:lpstr>PowerPoint Presentation</vt:lpstr>
      <vt:lpstr>PowerPoint Presentation</vt:lpstr>
      <vt:lpstr>     Sommervikarer på psykoseposten  Barbara er avdelingssykepleier ved psykoseposten. Denne sommeren har det vært vanskelig å få dekket vaktene med kvalifisert personale. Da Barbara kommer tilbake fra ferie, finner hun ut at pasientene knapt har vært ute i det fine været, vikarene som har vært på jobb, har følt seg for usikre til å gå ut med pasientene. En av pasientene som hadde vist fin framgang før ferien, har trukket seg tilbake på rommet sitt og er blitt sengeliggende. En av de erfarne psykiatriske sykepleierne tilbyr seg å jobbe overtid for å ta med noen av pasientene på tur. Ledelsen ved sykehuset har gjentatte ganger konfrontert Barbara med at avdelingen hennes har altfor mye overtidsbruk, og overskrider budsjettet. Hva skal Barbara gjøre?  </vt:lpstr>
      <vt:lpstr>Velferd</vt:lpstr>
      <vt:lpstr>Velferd</vt:lpstr>
      <vt:lpstr>Bare velferd?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Etikk</dc:title>
  <dc:creator>Ole Martin Moen</dc:creator>
  <cp:lastModifiedBy>Ole Martin Moen</cp:lastModifiedBy>
  <cp:revision>21</cp:revision>
  <cp:lastPrinted>2022-01-13T12:58:09Z</cp:lastPrinted>
  <dcterms:created xsi:type="dcterms:W3CDTF">2021-04-14T10:56:04Z</dcterms:created>
  <dcterms:modified xsi:type="dcterms:W3CDTF">2023-02-22T13:03:34Z</dcterms:modified>
</cp:coreProperties>
</file>